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78"/>
  </p:notesMasterIdLst>
  <p:handoutMasterIdLst>
    <p:handoutMasterId r:id="rId79"/>
  </p:handoutMasterIdLst>
  <p:sldIdLst>
    <p:sldId id="384" r:id="rId3"/>
    <p:sldId id="562" r:id="rId4"/>
    <p:sldId id="563" r:id="rId5"/>
    <p:sldId id="385" r:id="rId6"/>
    <p:sldId id="386" r:id="rId7"/>
    <p:sldId id="387" r:id="rId8"/>
    <p:sldId id="388" r:id="rId9"/>
    <p:sldId id="389" r:id="rId10"/>
    <p:sldId id="390" r:id="rId11"/>
    <p:sldId id="391" r:id="rId12"/>
    <p:sldId id="392" r:id="rId13"/>
    <p:sldId id="393" r:id="rId14"/>
    <p:sldId id="395" r:id="rId15"/>
    <p:sldId id="396" r:id="rId16"/>
    <p:sldId id="447" r:id="rId17"/>
    <p:sldId id="397" r:id="rId18"/>
    <p:sldId id="398" r:id="rId19"/>
    <p:sldId id="399" r:id="rId20"/>
    <p:sldId id="400" r:id="rId21"/>
    <p:sldId id="401" r:id="rId22"/>
    <p:sldId id="402" r:id="rId23"/>
    <p:sldId id="403" r:id="rId24"/>
    <p:sldId id="421" r:id="rId25"/>
    <p:sldId id="422" r:id="rId26"/>
    <p:sldId id="423" r:id="rId27"/>
    <p:sldId id="424" r:id="rId28"/>
    <p:sldId id="425" r:id="rId29"/>
    <p:sldId id="452" r:id="rId30"/>
    <p:sldId id="546" r:id="rId31"/>
    <p:sldId id="547" r:id="rId32"/>
    <p:sldId id="544" r:id="rId33"/>
    <p:sldId id="552" r:id="rId34"/>
    <p:sldId id="545" r:id="rId35"/>
    <p:sldId id="553" r:id="rId36"/>
    <p:sldId id="426" r:id="rId37"/>
    <p:sldId id="548" r:id="rId38"/>
    <p:sldId id="429" r:id="rId39"/>
    <p:sldId id="550" r:id="rId40"/>
    <p:sldId id="549" r:id="rId41"/>
    <p:sldId id="551" r:id="rId42"/>
    <p:sldId id="554" r:id="rId43"/>
    <p:sldId id="432" r:id="rId44"/>
    <p:sldId id="555" r:id="rId45"/>
    <p:sldId id="558" r:id="rId46"/>
    <p:sldId id="561" r:id="rId47"/>
    <p:sldId id="557" r:id="rId48"/>
    <p:sldId id="404" r:id="rId49"/>
    <p:sldId id="559" r:id="rId50"/>
    <p:sldId id="405" r:id="rId51"/>
    <p:sldId id="406" r:id="rId52"/>
    <p:sldId id="407" r:id="rId53"/>
    <p:sldId id="490" r:id="rId54"/>
    <p:sldId id="560" r:id="rId55"/>
    <p:sldId id="408" r:id="rId56"/>
    <p:sldId id="410" r:id="rId57"/>
    <p:sldId id="437" r:id="rId58"/>
    <p:sldId id="450" r:id="rId59"/>
    <p:sldId id="436" r:id="rId60"/>
    <p:sldId id="411" r:id="rId61"/>
    <p:sldId id="409" r:id="rId62"/>
    <p:sldId id="414" r:id="rId63"/>
    <p:sldId id="415" r:id="rId64"/>
    <p:sldId id="416" r:id="rId65"/>
    <p:sldId id="420" r:id="rId66"/>
    <p:sldId id="419" r:id="rId67"/>
    <p:sldId id="451" r:id="rId68"/>
    <p:sldId id="438" r:id="rId69"/>
    <p:sldId id="444" r:id="rId70"/>
    <p:sldId id="445" r:id="rId71"/>
    <p:sldId id="446" r:id="rId72"/>
    <p:sldId id="476" r:id="rId73"/>
    <p:sldId id="477" r:id="rId74"/>
    <p:sldId id="475" r:id="rId75"/>
    <p:sldId id="478" r:id="rId76"/>
    <p:sldId id="564" r:id="rId77"/>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939" autoAdjust="0"/>
  </p:normalViewPr>
  <p:slideViewPr>
    <p:cSldViewPr>
      <p:cViewPr varScale="1">
        <p:scale>
          <a:sx n="79" d="100"/>
          <a:sy n="79" d="100"/>
        </p:scale>
        <p:origin x="316"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CDB1FB-B553-8842-96AB-B949BC658A96}"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4859A4C-9875-4B42-BF3D-1C5A14F9F2B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E7A258-057A-1F47-A835-7E9E58AEF94B}"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Language models, like all NLP tools, need to be evaluated. Here we introduce the standard evaluation tools for </a:t>
            </a:r>
            <a:r>
              <a:rPr lang="en-US" dirty="0" err="1">
                <a:latin typeface="Arial" charset="0"/>
                <a:ea typeface="ＭＳ Ｐゴシック" charset="0"/>
                <a:cs typeface="ＭＳ Ｐゴシック" charset="0"/>
              </a:rPr>
              <a:t>ngram</a:t>
            </a:r>
            <a:r>
              <a:rPr lang="en-US" dirty="0">
                <a:latin typeface="Arial" charset="0"/>
                <a:ea typeface="ＭＳ Ｐゴシック" charset="0"/>
                <a:cs typeface="ＭＳ Ｐゴシック" charset="0"/>
              </a:rPr>
              <a:t> language models as well as large language models: training sets, test sets, and the perplexity metric.</a:t>
            </a:r>
          </a:p>
        </p:txBody>
      </p:sp>
    </p:spTree>
    <p:extLst>
      <p:ext uri="{BB962C8B-B14F-4D97-AF65-F5344CB8AC3E}">
        <p14:creationId xmlns:p14="http://schemas.microsoft.com/office/powerpoint/2010/main" val="577166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29</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p>
        </p:txBody>
      </p:sp>
    </p:spTree>
    <p:extLst>
      <p:ext uri="{BB962C8B-B14F-4D97-AF65-F5344CB8AC3E}">
        <p14:creationId xmlns:p14="http://schemas.microsoft.com/office/powerpoint/2010/main" val="2892634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30</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r>
              <a:rPr lang="en-US" dirty="0"/>
              <a:t/>
            </a: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p>
        </p:txBody>
      </p:sp>
    </p:spTree>
    <p:extLst>
      <p:ext uri="{BB962C8B-B14F-4D97-AF65-F5344CB8AC3E}">
        <p14:creationId xmlns:p14="http://schemas.microsoft.com/office/powerpoint/2010/main" val="24127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p>
          <a:p>
            <a:pPr eaLnBrk="1" hangingPunct="1"/>
            <a:endParaRPr lang="en-US" dirty="0"/>
          </a:p>
        </p:txBody>
      </p:sp>
    </p:spTree>
    <p:extLst>
      <p:ext uri="{BB962C8B-B14F-4D97-AF65-F5344CB8AC3E}">
        <p14:creationId xmlns:p14="http://schemas.microsoft.com/office/powerpoint/2010/main" val="2430361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3288715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49018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1663314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35</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p>
        </p:txBody>
      </p:sp>
    </p:spTree>
    <p:extLst>
      <p:ext uri="{BB962C8B-B14F-4D97-AF65-F5344CB8AC3E}">
        <p14:creationId xmlns:p14="http://schemas.microsoft.com/office/powerpoint/2010/main" val="1337359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charset="0"/>
              </a:rPr>
              <a:t>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 Let's just think of the test set as if it was one very long sentence.  So when comparing to LMs, A, and B, we ask each to tell us the probability of the entire </a:t>
            </a:r>
            <a:r>
              <a:rPr lang="en-US" dirty="0" err="1">
                <a:latin typeface="Calibri" charset="0"/>
              </a:rPr>
              <a:t>testset</a:t>
            </a:r>
            <a:r>
              <a:rPr lang="en-US" dirty="0">
                <a:latin typeface="Calibri" charset="0"/>
              </a:rPr>
              <a:t>.  Now the better LM is the one that gives a higher probability to the test set, or in other words is less surprised by the test set than the other LM.</a:t>
            </a: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39</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p>
        </p:txBody>
      </p:sp>
    </p:spTree>
    <p:extLst>
      <p:ext uri="{BB962C8B-B14F-4D97-AF65-F5344CB8AC3E}">
        <p14:creationId xmlns:p14="http://schemas.microsoft.com/office/powerpoint/2010/main" val="3172187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40</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p>
        </p:txBody>
      </p:sp>
    </p:spTree>
    <p:extLst>
      <p:ext uri="{BB962C8B-B14F-4D97-AF65-F5344CB8AC3E}">
        <p14:creationId xmlns:p14="http://schemas.microsoft.com/office/powerpoint/2010/main" val="995925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41</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p>
          <a:p>
            <a:pPr eaLnBrk="1" hangingPunct="1"/>
            <a:endParaRPr lang="en-US" dirty="0"/>
          </a:p>
        </p:txBody>
      </p:sp>
    </p:spTree>
    <p:extLst>
      <p:ext uri="{BB962C8B-B14F-4D97-AF65-F5344CB8AC3E}">
        <p14:creationId xmlns:p14="http://schemas.microsoft.com/office/powerpoint/2010/main" val="288506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idea of sampling from a language model: generating sentences according to their probabilities, and see how this allows us to talk about how well the language model generalizes (or doesn't) from its training data.</a:t>
            </a:r>
          </a:p>
        </p:txBody>
      </p:sp>
    </p:spTree>
    <p:extLst>
      <p:ext uri="{BB962C8B-B14F-4D97-AF65-F5344CB8AC3E}">
        <p14:creationId xmlns:p14="http://schemas.microsoft.com/office/powerpoint/2010/main" val="129158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44</a:t>
            </a:fld>
            <a:endParaRPr lang="en-US"/>
          </a:p>
        </p:txBody>
      </p:sp>
    </p:spTree>
    <p:extLst>
      <p:ext uri="{BB962C8B-B14F-4D97-AF65-F5344CB8AC3E}">
        <p14:creationId xmlns:p14="http://schemas.microsoft.com/office/powerpoint/2010/main" val="373383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p>
        </p:txBody>
      </p:sp>
      <p:sp>
        <p:nvSpPr>
          <p:cNvPr id="4" name="Slide Number Placeholder 3"/>
          <p:cNvSpPr>
            <a:spLocks noGrp="1"/>
          </p:cNvSpPr>
          <p:nvPr>
            <p:ph type="sldNum" sz="quarter" idx="5"/>
          </p:nvPr>
        </p:nvSpPr>
        <p:spPr/>
        <p:txBody>
          <a:bodyPr/>
          <a:lstStyle/>
          <a:p>
            <a:fld id="{3EB9031F-EB71-7642-8F3C-6FDC1408CB92}" type="slidenum">
              <a:rPr lang="en-US" smtClean="0"/>
              <a:pPr/>
              <a:t>45</a:t>
            </a:fld>
            <a:endParaRPr lang="en-US"/>
          </a:p>
        </p:txBody>
      </p:sp>
    </p:spTree>
    <p:extLst>
      <p:ext uri="{BB962C8B-B14F-4D97-AF65-F5344CB8AC3E}">
        <p14:creationId xmlns:p14="http://schemas.microsoft.com/office/powerpoint/2010/main" val="3066483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3909781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47</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a:t>We can extend this idea to n-grams.  For example for the bigram case, we first choose a random bigram whose first token is the start-of-sentence token, according to its probability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p>
        </p:txBody>
      </p:sp>
      <p:sp>
        <p:nvSpPr>
          <p:cNvPr id="4" name="Slide Number Placeholder 3"/>
          <p:cNvSpPr>
            <a:spLocks noGrp="1"/>
          </p:cNvSpPr>
          <p:nvPr>
            <p:ph type="sldNum" sz="quarter" idx="5"/>
          </p:nvPr>
        </p:nvSpPr>
        <p:spPr/>
        <p:txBody>
          <a:bodyPr/>
          <a:lstStyle/>
          <a:p>
            <a:fld id="{3EB9031F-EB71-7642-8F3C-6FDC1408CB92}" type="slidenum">
              <a:rPr lang="en-US" smtClean="0"/>
              <a:pPr/>
              <a:t>48</a:t>
            </a:fld>
            <a:endParaRPr lang="en-US"/>
          </a:p>
        </p:txBody>
      </p:sp>
    </p:spTree>
    <p:extLst>
      <p:ext uri="{BB962C8B-B14F-4D97-AF65-F5344CB8AC3E}">
        <p14:creationId xmlns:p14="http://schemas.microsoft.com/office/powerpoint/2010/main" val="3476654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49</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figure shows some </a:t>
            </a:r>
            <a:r>
              <a:rPr lang="en-US" sz="1800" dirty="0">
                <a:effectLst/>
                <a:latin typeface="NimbusRomNo9L"/>
              </a:rPr>
              <a:t>random sentences generated from unigram, bigram, trigram, and 4- gram models trained on the works of William Shakespeare.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50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51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634325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197911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54</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55</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r>
              <a:rPr lang="en-US" dirty="0">
                <a:latin typeface="Calibri" charset="0"/>
                <a:ea typeface="ＭＳ Ｐゴシック" charset="0"/>
                <a:cs typeface="ＭＳ Ｐゴシック" charset="0"/>
              </a:rPr>
              <a:t>For example, consider a training set that has the phrases "ate lunch", "ate dinner", "ate a", and "ate the", but happens not to have had the phrase "ate breakfast".  The P("</a:t>
            </a:r>
            <a:r>
              <a:rPr lang="en-US" dirty="0" err="1">
                <a:latin typeface="Calibri" charset="0"/>
                <a:ea typeface="ＭＳ Ｐゴシック" charset="0"/>
                <a:cs typeface="ＭＳ Ｐゴシック" charset="0"/>
              </a:rPr>
              <a:t>breakfas|ate</a:t>
            </a:r>
            <a:r>
              <a:rPr lang="en-US" dirty="0">
                <a:latin typeface="Calibri" charset="0"/>
                <a:ea typeface="ＭＳ Ｐゴシック" charset="0"/>
                <a:cs typeface="ＭＳ Ｐゴシック" charset="0"/>
              </a:rPr>
              <a:t>) in the test set  will be 0!</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itchFamily="-65"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1749334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37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782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sz="2400" dirty="0">
                <a:latin typeface="Calibri" charset="0"/>
              </a:rPr>
              <a:t>C(want to) went from 608 to 238, </a:t>
            </a:r>
            <a:r>
              <a:rPr lang="en-US" dirty="0">
                <a:latin typeface="Calibri" charset="0"/>
              </a:rPr>
              <a:t> </a:t>
            </a:r>
            <a:r>
              <a:rPr lang="en-US" sz="2400" dirty="0">
                <a:latin typeface="Calibri" charset="0"/>
              </a:rPr>
              <a:t>P(</a:t>
            </a:r>
            <a:r>
              <a:rPr lang="en-US" sz="2400" dirty="0" err="1">
                <a:latin typeface="Calibri" charset="0"/>
              </a:rPr>
              <a:t>to|want</a:t>
            </a:r>
            <a:r>
              <a:rPr lang="en-US" sz="2400" dirty="0">
                <a:latin typeface="Calibri" charset="0"/>
              </a:rPr>
              <a:t>) from .66 to .26!</a:t>
            </a:r>
          </a:p>
          <a:p>
            <a:pPr eaLnBrk="1" hangingPunct="1"/>
            <a:r>
              <a:rPr lang="en-US" sz="2400" dirty="0">
                <a:latin typeface="Calibri" charset="0"/>
              </a:rPr>
              <a:t>Discount d= c*/c</a:t>
            </a:r>
          </a:p>
          <a:p>
            <a:pPr lvl="1" eaLnBrk="1" hangingPunct="1"/>
            <a:r>
              <a:rPr lang="en-US" sz="2000" dirty="0">
                <a:latin typeface="Calibri" charset="0"/>
              </a:rPr>
              <a:t>d for “</a:t>
            </a:r>
            <a:r>
              <a:rPr lang="en-US" sz="2000" dirty="0" err="1">
                <a:latin typeface="Calibri" charset="0"/>
              </a:rPr>
              <a:t>chinese</a:t>
            </a:r>
            <a:r>
              <a:rPr lang="en-US" sz="2000" dirty="0">
                <a:latin typeface="Calibri" charset="0"/>
              </a:rPr>
              <a:t> food” =.10!!!   A 10x reduction</a:t>
            </a:r>
          </a:p>
          <a:p>
            <a:pPr eaLnBrk="1" hangingPunct="1">
              <a:spcBef>
                <a:spcPct val="0"/>
              </a:spcBef>
            </a:pPr>
            <a:endParaRPr lang="en-US" dirty="0">
              <a:latin typeface="Calibri" charset="0"/>
              <a:ea typeface="ＭＳ Ｐゴシック" charset="0"/>
              <a:cs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DFF4099-E1E8-B44C-964A-D22AD92D9128}"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AA3172-9801-5A43-AD54-7F928A431C2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3/11/2024</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3/11/2024</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3/11/2024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3/11/2024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3/11/2024</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3/11/2024</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8.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image" Target="../media/image10.wmf"/><Relationship Id="rId5" Type="http://schemas.openxmlformats.org/officeDocument/2006/relationships/oleObject" Target="../embeddings/oleObject7.bin"/><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3.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4.emf"/><Relationship Id="rId5" Type="http://schemas.openxmlformats.org/officeDocument/2006/relationships/oleObject" Target="../embeddings/oleObject11.bin"/><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19.emf"/><Relationship Id="rId4"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kheafield.com/code/kenl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hyperlink" Target="http://ngrams.googlelabs.com/"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3.emf"/><Relationship Id="rId4" Type="http://schemas.openxmlformats.org/officeDocument/2006/relationships/oleObject" Target="../embeddings/oleObject1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3.emf"/><Relationship Id="rId4" Type="http://schemas.openxmlformats.org/officeDocument/2006/relationships/oleObject" Target="../embeddings/oleObject1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32.e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17.bin"/><Relationship Id="rId5" Type="http://schemas.openxmlformats.org/officeDocument/2006/relationships/image" Target="../media/image31.emf"/><Relationship Id="rId4"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40.emf"/><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4.v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43.emf"/><Relationship Id="rId5" Type="http://schemas.openxmlformats.org/officeDocument/2006/relationships/oleObject" Target="../embeddings/oleObject20.bin"/><Relationship Id="rId4" Type="http://schemas.openxmlformats.org/officeDocument/2006/relationships/image" Target="../media/image4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vmlDrawing" Target="../drawings/vmlDrawing16.vml"/><Relationship Id="rId5" Type="http://schemas.openxmlformats.org/officeDocument/2006/relationships/image" Target="../media/image44.emf"/><Relationship Id="rId4" Type="http://schemas.openxmlformats.org/officeDocument/2006/relationships/oleObject" Target="../embeddings/oleObject21.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a:solidFill>
                <a:srgbClr val="A50021"/>
              </a:solidFill>
              <a:latin typeface="Calibri" charset="0"/>
            </a:endParaRPr>
          </a:p>
          <a:p>
            <a:pPr eaLnBrk="1" hangingPunct="1">
              <a:spcAft>
                <a:spcPts val="600"/>
              </a:spcAft>
            </a:pPr>
            <a:r>
              <a:rPr lang="en-US" sz="3200">
                <a:solidFill>
                  <a:srgbClr val="A50021"/>
                </a:solidFill>
                <a:latin typeface="Calibri" charset="0"/>
              </a:rPr>
              <a:t>Introduction to N-grams</a:t>
            </a:r>
            <a:endParaRPr lang="en-US" sz="3200">
              <a:latin typeface="Calibri" charset="0"/>
            </a:endParaRPr>
          </a:p>
          <a:p>
            <a:pPr eaLnBrk="1" hangingPunct="1"/>
            <a:endParaRPr lang="en-US">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sz="4400"/>
              <a:t/>
            </a:r>
            <a:br>
              <a:rPr sz="4400"/>
            </a:br>
            <a:r>
              <a:rPr lang="en-US" sz="4400"/>
              <a:t>Language Modeling</a:t>
            </a:r>
            <a:endParaRPr sz="440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a:t>Markov Assumption</a:t>
            </a:r>
          </a:p>
        </p:txBody>
      </p:sp>
      <p:sp>
        <p:nvSpPr>
          <p:cNvPr id="75779" name="Rectangle 3"/>
          <p:cNvSpPr>
            <a:spLocks noGrp="1" noChangeArrowheads="1"/>
          </p:cNvSpPr>
          <p:nvPr>
            <p:ph idx="1"/>
          </p:nvPr>
        </p:nvSpPr>
        <p:spPr/>
        <p:txBody>
          <a:bodyPr/>
          <a:lstStyle/>
          <a:p>
            <a:pPr eaLnBrk="1" hangingPunct="1"/>
            <a:r>
              <a:rPr lang="en-US" sz="3600" dirty="0">
                <a:latin typeface="Calibri" charset="0"/>
              </a:rPr>
              <a:t>Simplifying assumption:</a:t>
            </a:r>
          </a:p>
          <a:p>
            <a:pPr marL="457200" lvl="1" indent="0" eaLnBrk="1" hangingPunct="1">
              <a:buNone/>
            </a:pPr>
            <a:endParaRPr lang="en-US" sz="3600" dirty="0">
              <a:latin typeface="Calibri" charset="0"/>
            </a:endParaRPr>
          </a:p>
          <a:p>
            <a:pPr marL="457200" lvl="1" indent="0" eaLnBrk="1" hangingPunct="1">
              <a:buNone/>
            </a:pPr>
            <a:endParaRPr lang="en-US" sz="3200" dirty="0">
              <a:solidFill>
                <a:srgbClr val="A50021"/>
              </a:solidFill>
              <a:latin typeface="Calibri" charset="0"/>
            </a:endParaRPr>
          </a:p>
          <a:p>
            <a:pPr eaLnBrk="1" hangingPunct="1"/>
            <a:r>
              <a:rPr lang="en-US" sz="3600" dirty="0">
                <a:latin typeface="Calibri" charset="0"/>
              </a:rPr>
              <a:t>Or maybe</a:t>
            </a: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2"/>
          <p:cNvGraphicFramePr>
            <a:graphicFrameLocks noChangeAspect="1"/>
          </p:cNvGraphicFramePr>
          <p:nvPr/>
        </p:nvGraphicFramePr>
        <p:xfrm>
          <a:off x="457200" y="2471251"/>
          <a:ext cx="7696200" cy="1014899"/>
        </p:xfrm>
        <a:graphic>
          <a:graphicData uri="http://schemas.openxmlformats.org/presentationml/2006/ole">
            <mc:AlternateContent xmlns:mc="http://schemas.openxmlformats.org/markup-compatibility/2006">
              <mc:Choice xmlns:v="urn:schemas-microsoft-com:vml" Requires="v">
                <p:oleObj spid="_x0000_s3080" name="Equation" r:id="rId4" imgW="3187700" imgH="419100" progId="Equation.3">
                  <p:embed/>
                </p:oleObj>
              </mc:Choice>
              <mc:Fallback>
                <p:oleObj name="Equation" r:id="rId4" imgW="3187700" imgH="419100" progId="Equation.3">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471251"/>
                        <a:ext cx="7696200" cy="1014899"/>
                      </a:xfrm>
                      <a:prstGeom prst="rect">
                        <a:avLst/>
                      </a:prstGeom>
                      <a:noFill/>
                      <a:effectLst/>
                    </p:spPr>
                  </p:pic>
                </p:oleObj>
              </mc:Fallback>
            </mc:AlternateContent>
          </a:graphicData>
        </a:graphic>
      </p:graphicFrame>
      <p:graphicFrame>
        <p:nvGraphicFramePr>
          <p:cNvPr id="7" name="Object 3"/>
          <p:cNvGraphicFramePr>
            <a:graphicFrameLocks noChangeAspect="1"/>
          </p:cNvGraphicFramePr>
          <p:nvPr/>
        </p:nvGraphicFramePr>
        <p:xfrm>
          <a:off x="228600" y="4182281"/>
          <a:ext cx="8915400" cy="961219"/>
        </p:xfrm>
        <a:graphic>
          <a:graphicData uri="http://schemas.openxmlformats.org/presentationml/2006/ole">
            <mc:AlternateContent xmlns:mc="http://schemas.openxmlformats.org/markup-compatibility/2006">
              <mc:Choice xmlns:v="urn:schemas-microsoft-com:vml" Requires="v">
                <p:oleObj spid="_x0000_s3081" name="Equation" r:id="rId6" imgW="3898900" imgH="419100" progId="Equation.3">
                  <p:embed/>
                </p:oleObj>
              </mc:Choice>
              <mc:Fallback>
                <p:oleObj name="Equation" r:id="rId6" imgW="3898900" imgH="419100" progId="Equation.3">
                  <p:embed/>
                  <p:pic>
                    <p:nvPicPr>
                      <p:cNvPr id="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182281"/>
                        <a:ext cx="8915400" cy="961219"/>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2" name="Picture 1" descr="225px-AAMarkov.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6600" y="133350"/>
            <a:ext cx="1475075" cy="1920875"/>
          </a:xfrm>
          <a:prstGeom prst="rect">
            <a:avLst/>
          </a:prstGeom>
        </p:spPr>
      </p:pic>
      <p:sp>
        <p:nvSpPr>
          <p:cNvPr id="3" name="TextBox 2"/>
          <p:cNvSpPr txBox="1"/>
          <p:nvPr/>
        </p:nvSpPr>
        <p:spPr>
          <a:xfrm>
            <a:off x="7169180" y="1928396"/>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Andrei Markov</a:t>
            </a:r>
          </a:p>
        </p:txBody>
      </p:sp>
    </p:spTree>
    <p:extLst>
      <p:ext uri="{BB962C8B-B14F-4D97-AF65-F5344CB8AC3E}">
        <p14:creationId xmlns:p14="http://schemas.microsoft.com/office/powerpoint/2010/main" val="10436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371600" y="285750"/>
            <a:ext cx="7467600" cy="742950"/>
          </a:xfrm>
        </p:spPr>
        <p:txBody>
          <a:bodyPr/>
          <a:lstStyle/>
          <a:p>
            <a:pPr eaLnBrk="1" hangingPunct="1"/>
            <a:r>
              <a:rPr lang="en-US" dirty="0"/>
              <a:t>Markov Assumption</a:t>
            </a:r>
          </a:p>
        </p:txBody>
      </p:sp>
      <p:sp>
        <p:nvSpPr>
          <p:cNvPr id="75779" name="Rectangle 3"/>
          <p:cNvSpPr>
            <a:spLocks noGrp="1" noChangeArrowheads="1"/>
          </p:cNvSpPr>
          <p:nvPr>
            <p:ph idx="1"/>
          </p:nvPr>
        </p:nvSpPr>
        <p:spPr/>
        <p:txBody>
          <a:bodyPr/>
          <a:lstStyle/>
          <a:p>
            <a:endParaRPr lang="en-US" sz="3600" dirty="0"/>
          </a:p>
          <a:p>
            <a:endParaRPr lang="en-US" sz="3200" dirty="0"/>
          </a:p>
          <a:p>
            <a:r>
              <a:rPr lang="en-US" sz="3200" dirty="0"/>
              <a:t>In other words, we approximate each component in the product</a:t>
            </a:r>
            <a:endParaRPr lang="en-US" sz="3200" dirty="0">
              <a:latin typeface="Calibri" charset="0"/>
            </a:endParaRPr>
          </a:p>
          <a:p>
            <a:pPr eaLnBrk="1" hangingPunct="1"/>
            <a:endParaRPr lang="en-US" sz="3600" dirty="0">
              <a:latin typeface="Calibri" charset="0"/>
            </a:endParaRPr>
          </a:p>
          <a:p>
            <a:pPr lvl="1" eaLnBrk="1" hangingPunct="1"/>
            <a:endParaRPr lang="en-US" sz="3600" dirty="0">
              <a:solidFill>
                <a:srgbClr val="A50021"/>
              </a:solidFill>
              <a:latin typeface="Calibri" charset="0"/>
            </a:endParaRPr>
          </a:p>
          <a:p>
            <a:pPr eaLnBrk="1" hangingPunct="1"/>
            <a:endParaRPr lang="en-US" dirty="0">
              <a:latin typeface="Calibri" charset="0"/>
            </a:endParaRPr>
          </a:p>
          <a:p>
            <a:pPr eaLnBrk="1" hangingPunct="1">
              <a:buFont typeface="Wingdings" charset="2"/>
              <a:buNone/>
            </a:pPr>
            <a:endParaRPr lang="en-US" dirty="0">
              <a:latin typeface="Calibri" charset="0"/>
            </a:endParaRPr>
          </a:p>
        </p:txBody>
      </p:sp>
      <p:graphicFrame>
        <p:nvGraphicFramePr>
          <p:cNvPr id="6" name="Object 4"/>
          <p:cNvGraphicFramePr>
            <a:graphicFrameLocks noChangeAspect="1"/>
          </p:cNvGraphicFramePr>
          <p:nvPr>
            <p:extLst>
              <p:ext uri="{D42A27DB-BD31-4B8C-83A1-F6EECF244321}">
                <p14:modId xmlns:p14="http://schemas.microsoft.com/office/powerpoint/2010/main" val="1081311380"/>
              </p:ext>
            </p:extLst>
          </p:nvPr>
        </p:nvGraphicFramePr>
        <p:xfrm>
          <a:off x="876300" y="1447800"/>
          <a:ext cx="7027863" cy="1047750"/>
        </p:xfrm>
        <a:graphic>
          <a:graphicData uri="http://schemas.openxmlformats.org/presentationml/2006/ole">
            <mc:AlternateContent xmlns:mc="http://schemas.openxmlformats.org/markup-compatibility/2006">
              <mc:Choice xmlns:v="urn:schemas-microsoft-com:vml" Requires="v">
                <p:oleObj spid="_x0000_s4104" name="方程式" r:id="rId4" imgW="2311200" imgH="342720" progId="Equation.3">
                  <p:embed/>
                </p:oleObj>
              </mc:Choice>
              <mc:Fallback>
                <p:oleObj name="方程式" r:id="rId4" imgW="2311200" imgH="342720" progId="Equation.3">
                  <p:embed/>
                  <p:pic>
                    <p:nvPicPr>
                      <p:cNvPr id="6" name="Object 4"/>
                      <p:cNvPicPr>
                        <a:picLocks noChangeAspect="1" noChangeArrowheads="1"/>
                      </p:cNvPicPr>
                      <p:nvPr/>
                    </p:nvPicPr>
                    <p:blipFill>
                      <a:blip r:embed="rId5"/>
                      <a:srcRect/>
                      <a:stretch>
                        <a:fillRect/>
                      </a:stretch>
                    </p:blipFill>
                    <p:spPr bwMode="auto">
                      <a:xfrm>
                        <a:off x="876300" y="1447800"/>
                        <a:ext cx="7027863" cy="104775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3504478544"/>
              </p:ext>
            </p:extLst>
          </p:nvPr>
        </p:nvGraphicFramePr>
        <p:xfrm>
          <a:off x="606425" y="3700463"/>
          <a:ext cx="8469313" cy="811212"/>
        </p:xfrm>
        <a:graphic>
          <a:graphicData uri="http://schemas.openxmlformats.org/presentationml/2006/ole">
            <mc:AlternateContent xmlns:mc="http://schemas.openxmlformats.org/markup-compatibility/2006">
              <mc:Choice xmlns:v="urn:schemas-microsoft-com:vml" Requires="v">
                <p:oleObj spid="_x0000_s4105" name="方程式" r:id="rId6" imgW="2400120" imgH="228600" progId="Equation.3">
                  <p:embed/>
                </p:oleObj>
              </mc:Choice>
              <mc:Fallback>
                <p:oleObj name="方程式" r:id="rId6" imgW="2400120" imgH="228600" progId="Equation.3">
                  <p:embed/>
                  <p:pic>
                    <p:nvPicPr>
                      <p:cNvPr id="7" name="Object 5"/>
                      <p:cNvPicPr>
                        <a:picLocks noChangeAspect="1" noChangeArrowheads="1"/>
                      </p:cNvPicPr>
                      <p:nvPr/>
                    </p:nvPicPr>
                    <p:blipFill>
                      <a:blip r:embed="rId7"/>
                      <a:srcRect/>
                      <a:stretch>
                        <a:fillRect/>
                      </a:stretch>
                    </p:blipFill>
                    <p:spPr bwMode="auto">
                      <a:xfrm>
                        <a:off x="606425" y="3700463"/>
                        <a:ext cx="8469313" cy="8112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91168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a:xfrm>
            <a:off x="1371600" y="133350"/>
            <a:ext cx="7467600" cy="742950"/>
          </a:xfrm>
        </p:spPr>
        <p:txBody>
          <a:bodyPr/>
          <a:lstStyle/>
          <a:p>
            <a:pPr eaLnBrk="1" hangingPunct="1"/>
            <a:r>
              <a:rPr lang="en-US" dirty="0"/>
              <a:t>Simplest case: Unigram model</a:t>
            </a:r>
          </a:p>
        </p:txBody>
      </p:sp>
      <p:sp>
        <p:nvSpPr>
          <p:cNvPr id="6" name="TextBox 5"/>
          <p:cNvSpPr txBox="1"/>
          <p:nvPr/>
        </p:nvSpPr>
        <p:spPr>
          <a:xfrm>
            <a:off x="685800" y="2792670"/>
            <a:ext cx="8077200" cy="236988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fifth, an, of, futures, the, an, incorporated, a, a, the, inflation, most, dollars, quarter, in, is, mass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thrift, did, eighty, said, hard, 'm, </a:t>
            </a:r>
            <a:r>
              <a:rPr kumimoji="0" lang="en-US" sz="2000" b="0" i="0" u="none" strike="noStrike" kern="1200" cap="none" spc="0" normalizeH="0" baseline="0" noProof="0" dirty="0" err="1">
                <a:ln>
                  <a:noFill/>
                </a:ln>
                <a:solidFill>
                  <a:prstClr val="black"/>
                </a:solidFill>
                <a:effectLst/>
                <a:uLnTx/>
                <a:uFillTx/>
                <a:latin typeface="Courier"/>
                <a:ea typeface="ＭＳ Ｐゴシック" charset="0"/>
                <a:cs typeface="Courier"/>
              </a:rPr>
              <a:t>july</a:t>
            </a: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 bullish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urier"/>
                <a:ea typeface="ＭＳ Ｐゴシック" charset="0"/>
                <a:cs typeface="Courier"/>
              </a:rPr>
              <a:t>that, or, limited, the</a:t>
            </a:r>
          </a:p>
        </p:txBody>
      </p:sp>
      <p:sp>
        <p:nvSpPr>
          <p:cNvPr id="7" name="TextBox 6"/>
          <p:cNvSpPr txBox="1"/>
          <p:nvPr/>
        </p:nvSpPr>
        <p:spPr>
          <a:xfrm>
            <a:off x="228600" y="2247840"/>
            <a:ext cx="683587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Calibri"/>
              </a:rPr>
              <a:t>Some automatically generated sentences from a unigram model</a:t>
            </a:r>
          </a:p>
        </p:txBody>
      </p:sp>
      <p:graphicFrame>
        <p:nvGraphicFramePr>
          <p:cNvPr id="8" name="Object 6"/>
          <p:cNvGraphicFramePr>
            <a:graphicFrameLocks noChangeAspect="1"/>
          </p:cNvGraphicFramePr>
          <p:nvPr>
            <p:extLst>
              <p:ext uri="{D42A27DB-BD31-4B8C-83A1-F6EECF244321}">
                <p14:modId xmlns:p14="http://schemas.microsoft.com/office/powerpoint/2010/main" val="75477172"/>
              </p:ext>
            </p:extLst>
          </p:nvPr>
        </p:nvGraphicFramePr>
        <p:xfrm>
          <a:off x="1752600" y="1143000"/>
          <a:ext cx="4648200" cy="1009650"/>
        </p:xfrm>
        <a:graphic>
          <a:graphicData uri="http://schemas.openxmlformats.org/presentationml/2006/ole">
            <mc:AlternateContent xmlns:mc="http://schemas.openxmlformats.org/markup-compatibility/2006">
              <mc:Choice xmlns:v="urn:schemas-microsoft-com:vml" Requires="v">
                <p:oleObj spid="_x0000_s5125" name="方程式" r:id="rId5" imgW="1587240" imgH="342720" progId="Equation.3">
                  <p:embed/>
                </p:oleObj>
              </mc:Choice>
              <mc:Fallback>
                <p:oleObj name="方程式" r:id="rId5" imgW="1587240" imgH="342720" progId="Equation.3">
                  <p:embed/>
                  <p:pic>
                    <p:nvPicPr>
                      <p:cNvPr id="8" name="Object 6"/>
                      <p:cNvPicPr>
                        <a:picLocks noChangeAspect="1" noChangeArrowheads="1"/>
                      </p:cNvPicPr>
                      <p:nvPr/>
                    </p:nvPicPr>
                    <p:blipFill>
                      <a:blip r:embed="rId6"/>
                      <a:srcRect/>
                      <a:stretch>
                        <a:fillRect/>
                      </a:stretch>
                    </p:blipFill>
                    <p:spPr bwMode="auto">
                      <a:xfrm>
                        <a:off x="1752600" y="1143000"/>
                        <a:ext cx="4648200" cy="1009650"/>
                      </a:xfrm>
                      <a:prstGeom prst="rect">
                        <a:avLst/>
                      </a:prstGeom>
                      <a:noFill/>
                      <a:effectLst/>
                    </p:spPr>
                  </p:pic>
                </p:oleObj>
              </mc:Fallback>
            </mc:AlternateContent>
          </a:graphicData>
        </a:graphic>
      </p:graphicFrame>
    </p:spTree>
    <p:extLst>
      <p:ext uri="{BB962C8B-B14F-4D97-AF65-F5344CB8AC3E}">
        <p14:creationId xmlns:p14="http://schemas.microsoft.com/office/powerpoint/2010/main" val="6450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headEnd/>
            <a:tailEnd/>
          </a:ln>
        </p:spPr>
        <p:txBody>
          <a:bodyPr>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Calibri"/>
              </a:rPr>
              <a:t>Condition on the previous word:</a:t>
            </a: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charset="2"/>
              <a:buBlip>
                <a:blip r:embed="rId4"/>
              </a:buBlip>
              <a:tabLst/>
              <a:defRPr/>
            </a:pPr>
            <a:endParaRPr kumimoji="0" lang="en-US" sz="2400" b="0" i="0" u="none" strike="noStrike" kern="1200" cap="none" spc="0" normalizeH="0" baseline="0" noProof="0" dirty="0">
              <a:ln>
                <a:noFill/>
              </a:ln>
              <a:solidFill>
                <a:srgbClr val="5400A8"/>
              </a:solidFill>
              <a:effectLst/>
              <a:uLnTx/>
              <a:uFillTx/>
              <a:latin typeface="Tahoma" charset="0"/>
              <a:ea typeface="ＭＳ Ｐゴシック"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28600" y="2778026"/>
            <a:ext cx="8610600" cy="230832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texaco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rose, one, in, this, issue, is, pursuing, growth, in, a, boiler, house, said,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mr.</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gurria</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mexico</a:t>
            </a: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 's, motion, control, proposal, without, permission, from, five, hundred, fifty, five, yen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outside, new, car, parking, lot, of, the, agreement, reached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rPr>
              <a:t>this, would, be, a, record, </a:t>
            </a:r>
            <a:r>
              <a:rPr kumimoji="0" lang="en-US" sz="1800" b="0" i="0" u="none" strike="noStrike" kern="1200" cap="none" spc="0" normalizeH="0" baseline="0" noProof="0" dirty="0" err="1">
                <a:ln>
                  <a:noFill/>
                </a:ln>
                <a:solidFill>
                  <a:prstClr val="black"/>
                </a:solidFill>
                <a:effectLst/>
                <a:uLnTx/>
                <a:uFillTx/>
                <a:latin typeface="Courier"/>
                <a:ea typeface="ＭＳ Ｐゴシック" charset="0"/>
                <a:cs typeface="Courier"/>
              </a:rPr>
              <a:t>november</a:t>
            </a:r>
            <a:endParaRPr kumimoji="0" lang="en-US" sz="1800" b="0" i="0" u="none" strike="noStrike" kern="1200" cap="none" spc="0" normalizeH="0" baseline="0" noProof="0" dirty="0">
              <a:ln>
                <a:noFill/>
              </a:ln>
              <a:solidFill>
                <a:prstClr val="black"/>
              </a:solidFill>
              <a:effectLst/>
              <a:uLnTx/>
              <a:uFillTx/>
              <a:latin typeface="Courier"/>
              <a:ea typeface="ＭＳ Ｐゴシック" charset="0"/>
              <a:cs typeface="Courier"/>
            </a:endParaRPr>
          </a:p>
        </p:txBody>
      </p:sp>
      <p:graphicFrame>
        <p:nvGraphicFramePr>
          <p:cNvPr id="6" name="Object 3"/>
          <p:cNvGraphicFramePr>
            <a:graphicFrameLocks noChangeAspect="1"/>
          </p:cNvGraphicFramePr>
          <p:nvPr/>
        </p:nvGraphicFramePr>
        <p:xfrm>
          <a:off x="762000" y="1885950"/>
          <a:ext cx="6745287" cy="596543"/>
        </p:xfrm>
        <a:graphic>
          <a:graphicData uri="http://schemas.openxmlformats.org/presentationml/2006/ole">
            <mc:AlternateContent xmlns:mc="http://schemas.openxmlformats.org/markup-compatibility/2006">
              <mc:Choice xmlns:v="urn:schemas-microsoft-com:vml" Requires="v">
                <p:oleObj spid="_x0000_s6149"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885950"/>
                        <a:ext cx="6745287" cy="59654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592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304800" y="1352550"/>
            <a:ext cx="8534400" cy="3657600"/>
          </a:xfrm>
        </p:spPr>
        <p:txBody>
          <a:bodyPr/>
          <a:lstStyle/>
          <a:p>
            <a:r>
              <a:rPr lang="en-US" sz="2800" dirty="0"/>
              <a:t>We can extend to trigrams, 4-grams, 5-grams</a:t>
            </a:r>
          </a:p>
          <a:p>
            <a:r>
              <a:rPr lang="en-US" sz="2800" dirty="0"/>
              <a:t>In general this is an insufficient model of language</a:t>
            </a:r>
          </a:p>
          <a:p>
            <a:pPr lvl="1"/>
            <a:r>
              <a:rPr lang="en-US" sz="2400" dirty="0"/>
              <a:t>because language has </a:t>
            </a:r>
            <a:r>
              <a:rPr lang="en-US" sz="2400" b="1" dirty="0">
                <a:solidFill>
                  <a:srgbClr val="008000"/>
                </a:solidFill>
              </a:rPr>
              <a:t>long-distance dependencies</a:t>
            </a:r>
            <a:r>
              <a:rPr lang="en-US" sz="2400" dirty="0"/>
              <a:t>:</a:t>
            </a:r>
          </a:p>
          <a:p>
            <a:pPr marL="457200" lvl="1" indent="0">
              <a:buNone/>
            </a:pPr>
            <a:endParaRPr lang="en-US" sz="800" dirty="0"/>
          </a:p>
          <a:p>
            <a:pPr marL="457200" lvl="1" indent="0">
              <a:buNone/>
            </a:pPr>
            <a:r>
              <a:rPr lang="en-US" sz="2400" dirty="0"/>
              <a:t>“The computer which I had just put into the machine room on the fifth floor crashed.”</a:t>
            </a:r>
          </a:p>
          <a:p>
            <a:pPr lvl="1"/>
            <a:endParaRPr lang="en-US" sz="800" dirty="0"/>
          </a:p>
          <a:p>
            <a:r>
              <a:rPr lang="en-US" sz="2800" dirty="0"/>
              <a:t>But we can often get away with N-gram models</a:t>
            </a:r>
          </a:p>
        </p:txBody>
      </p:sp>
    </p:spTree>
    <p:extLst>
      <p:ext uri="{BB962C8B-B14F-4D97-AF65-F5344CB8AC3E}">
        <p14:creationId xmlns:p14="http://schemas.microsoft.com/office/powerpoint/2010/main" val="327434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Estimating N-gram Probabilities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sz="4400"/>
              <a:t/>
            </a:r>
            <a:br>
              <a:rPr sz="4400"/>
            </a:br>
            <a:r>
              <a:rPr lang="en-US" sz="4400"/>
              <a:t>Language Modeling</a:t>
            </a:r>
            <a:endParaRPr sz="4400"/>
          </a:p>
        </p:txBody>
      </p:sp>
    </p:spTree>
    <p:extLst>
      <p:ext uri="{BB962C8B-B14F-4D97-AF65-F5344CB8AC3E}">
        <p14:creationId xmlns:p14="http://schemas.microsoft.com/office/powerpoint/2010/main" val="391742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nvGraphicFramePr>
        <p:xfrm>
          <a:off x="1752600" y="1986333"/>
          <a:ext cx="5410200" cy="1253754"/>
        </p:xfrm>
        <a:graphic>
          <a:graphicData uri="http://schemas.openxmlformats.org/presentationml/2006/ole">
            <mc:AlternateContent xmlns:mc="http://schemas.openxmlformats.org/markup-compatibility/2006">
              <mc:Choice xmlns:v="urn:schemas-microsoft-com:vml" Requires="v">
                <p:oleObj spid="_x0000_s7176" name="Equation" r:id="rId4" imgW="1752600" imgH="406400" progId="Equation.3">
                  <p:embed/>
                </p:oleObj>
              </mc:Choice>
              <mc:Fallback>
                <p:oleObj name="Equation" r:id="rId4" imgW="1752600" imgH="4064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986333"/>
                        <a:ext cx="5410200" cy="1253754"/>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2109964" y="3815133"/>
          <a:ext cx="4587816" cy="1253754"/>
        </p:xfrm>
        <a:graphic>
          <a:graphicData uri="http://schemas.openxmlformats.org/presentationml/2006/ole">
            <mc:AlternateContent xmlns:mc="http://schemas.openxmlformats.org/markup-compatibility/2006">
              <mc:Choice xmlns:v="urn:schemas-microsoft-com:vml" Requires="v">
                <p:oleObj spid="_x0000_s7177" name="Equation" r:id="rId6" imgW="1485900" imgH="406400" progId="Equation.3">
                  <p:embed/>
                </p:oleObj>
              </mc:Choice>
              <mc:Fallback>
                <p:oleObj name="Equation" r:id="rId6" imgW="1485900" imgH="406400" progId="Equation.3">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9964" y="3815133"/>
                        <a:ext cx="4587816" cy="125375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269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371600" y="205978"/>
            <a:ext cx="7391400" cy="689372"/>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3886200" y="1352550"/>
            <a:ext cx="5410200" cy="1524000"/>
          </a:xfrm>
        </p:spPr>
        <p:txBody>
          <a:bodyPr/>
          <a:lstStyle/>
          <a:p>
            <a:pPr eaLnBrk="1" hangingPunct="1">
              <a:lnSpc>
                <a:spcPct val="90000"/>
              </a:lnSpc>
              <a:buNone/>
            </a:pPr>
            <a:r>
              <a:rPr lang="en-US" sz="2400" dirty="0">
                <a:latin typeface="Calibri" charset="0"/>
              </a:rPr>
              <a:t>&lt;s&gt; I am Sam &lt;/s&gt;</a:t>
            </a:r>
          </a:p>
          <a:p>
            <a:pPr eaLnBrk="1" hangingPunct="1">
              <a:lnSpc>
                <a:spcPct val="90000"/>
              </a:lnSpc>
              <a:buNone/>
            </a:pPr>
            <a:r>
              <a:rPr lang="en-US" sz="2400" dirty="0">
                <a:latin typeface="Calibri" charset="0"/>
              </a:rPr>
              <a:t>&lt;s&gt; Sam I am &lt;/s&gt;</a:t>
            </a:r>
          </a:p>
          <a:p>
            <a:pPr eaLnBrk="1" hangingPunct="1">
              <a:lnSpc>
                <a:spcPct val="90000"/>
              </a:lnSpc>
              <a:buNone/>
            </a:pPr>
            <a:r>
              <a:rPr lang="en-US" sz="2400" dirty="0">
                <a:latin typeface="Calibri" charset="0"/>
              </a:rPr>
              <a:t>&lt;s&gt; I do not like green eggs and ham &lt;/s&gt;</a:t>
            </a:r>
          </a:p>
          <a:p>
            <a:pPr marL="0" indent="0" eaLnBrk="1" hangingPunct="1">
              <a:lnSpc>
                <a:spcPct val="90000"/>
              </a:lnSpc>
              <a:buNone/>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a:p>
            <a:pPr eaLnBrk="1" hangingPunct="1">
              <a:lnSpc>
                <a:spcPct val="90000"/>
              </a:lnSpc>
            </a:pPr>
            <a:endParaRPr lang="en-US" sz="2000"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152400" y="1553694"/>
          <a:ext cx="3429000" cy="937073"/>
        </p:xfrm>
        <a:graphic>
          <a:graphicData uri="http://schemas.openxmlformats.org/presentationml/2006/ole">
            <mc:AlternateContent xmlns:mc="http://schemas.openxmlformats.org/markup-compatibility/2006">
              <mc:Choice xmlns:v="urn:schemas-microsoft-com:vml" Requires="v">
                <p:oleObj spid="_x0000_s8197"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553694"/>
                        <a:ext cx="3429000" cy="93707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8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371600" y="361950"/>
            <a:ext cx="7467600" cy="742950"/>
          </a:xfrm>
        </p:spPr>
        <p:txBody>
          <a:bodyPr/>
          <a:lstStyle/>
          <a:p>
            <a:pPr eaLnBrk="1" hangingPunct="1"/>
            <a:r>
              <a:rPr lang="en-US" dirty="0"/>
              <a:t>More examples: </a:t>
            </a:r>
            <a:br>
              <a:rPr lang="en-US" dirty="0"/>
            </a:br>
            <a:r>
              <a:rPr lang="en-US" dirty="0"/>
              <a:t>Berkeley Restaurant Project sentences</a:t>
            </a:r>
          </a:p>
        </p:txBody>
      </p:sp>
      <p:sp>
        <p:nvSpPr>
          <p:cNvPr id="86019" name="Rectangle 3"/>
          <p:cNvSpPr>
            <a:spLocks noGrp="1" noChangeArrowheads="1"/>
          </p:cNvSpPr>
          <p:nvPr>
            <p:ph idx="1"/>
          </p:nvPr>
        </p:nvSpPr>
        <p:spPr>
          <a:xfrm>
            <a:off x="304800" y="1676400"/>
            <a:ext cx="8686800" cy="3333750"/>
          </a:xfrm>
        </p:spPr>
        <p:txBody>
          <a:bodyPr/>
          <a:lstStyle/>
          <a:p>
            <a:pPr eaLnBrk="1" hangingPunct="1"/>
            <a:r>
              <a:rPr lang="en-US" sz="2500" dirty="0">
                <a:solidFill>
                  <a:srgbClr val="330099"/>
                </a:solidFill>
                <a:latin typeface="Calibri" charset="0"/>
              </a:rPr>
              <a:t>can you tell me about any good </a:t>
            </a:r>
            <a:r>
              <a:rPr lang="en-US" sz="2500" dirty="0" err="1">
                <a:solidFill>
                  <a:srgbClr val="330099"/>
                </a:solidFill>
                <a:latin typeface="Calibri" charset="0"/>
              </a:rPr>
              <a:t>cantonese</a:t>
            </a:r>
            <a:r>
              <a:rPr lang="en-US" sz="2500" dirty="0">
                <a:solidFill>
                  <a:srgbClr val="330099"/>
                </a:solidFill>
                <a:latin typeface="Calibri" charset="0"/>
              </a:rPr>
              <a:t> restaurants close by</a:t>
            </a:r>
          </a:p>
          <a:p>
            <a:pPr eaLnBrk="1" hangingPunct="1"/>
            <a:r>
              <a:rPr lang="en-US" sz="2500" dirty="0">
                <a:solidFill>
                  <a:srgbClr val="330099"/>
                </a:solidFill>
                <a:latin typeface="Calibri" charset="0"/>
              </a:rPr>
              <a:t>mid priced </a:t>
            </a:r>
            <a:r>
              <a:rPr lang="en-US" sz="2500" dirty="0" err="1">
                <a:solidFill>
                  <a:srgbClr val="330099"/>
                </a:solidFill>
                <a:latin typeface="Calibri" charset="0"/>
              </a:rPr>
              <a:t>thai</a:t>
            </a:r>
            <a:r>
              <a:rPr lang="en-US" sz="2500" dirty="0">
                <a:solidFill>
                  <a:srgbClr val="330099"/>
                </a:solidFill>
                <a:latin typeface="Calibri" charset="0"/>
              </a:rPr>
              <a:t> food is what </a:t>
            </a:r>
            <a:r>
              <a:rPr lang="en-US" sz="2500" dirty="0" err="1">
                <a:solidFill>
                  <a:srgbClr val="330099"/>
                </a:solidFill>
                <a:latin typeface="Calibri" charset="0"/>
              </a:rPr>
              <a:t>i’m</a:t>
            </a:r>
            <a:r>
              <a:rPr lang="en-US" sz="2500" dirty="0">
                <a:solidFill>
                  <a:srgbClr val="330099"/>
                </a:solidFill>
                <a:latin typeface="Calibri" charset="0"/>
              </a:rPr>
              <a:t> looking for</a:t>
            </a:r>
          </a:p>
          <a:p>
            <a:pPr eaLnBrk="1" hangingPunct="1"/>
            <a:r>
              <a:rPr lang="en-US" sz="2500" dirty="0">
                <a:solidFill>
                  <a:srgbClr val="330099"/>
                </a:solidFill>
                <a:latin typeface="Calibri" charset="0"/>
              </a:rPr>
              <a:t>tell me about chez </a:t>
            </a:r>
            <a:r>
              <a:rPr lang="en-US" sz="2500" dirty="0" err="1">
                <a:solidFill>
                  <a:srgbClr val="330099"/>
                </a:solidFill>
                <a:latin typeface="Calibri" charset="0"/>
              </a:rPr>
              <a:t>panisse</a:t>
            </a:r>
            <a:endParaRPr lang="en-US" sz="2500" dirty="0">
              <a:solidFill>
                <a:srgbClr val="330099"/>
              </a:solidFill>
              <a:latin typeface="Calibri" charset="0"/>
            </a:endParaRPr>
          </a:p>
          <a:p>
            <a:pPr eaLnBrk="1" hangingPunct="1"/>
            <a:r>
              <a:rPr lang="en-US" sz="2500" dirty="0">
                <a:solidFill>
                  <a:srgbClr val="330099"/>
                </a:solidFill>
                <a:latin typeface="Calibri" charset="0"/>
              </a:rPr>
              <a:t>can you give me a listing of the kinds of food that are available</a:t>
            </a:r>
          </a:p>
          <a:p>
            <a:pPr eaLnBrk="1" hangingPunct="1"/>
            <a:r>
              <a:rPr lang="en-US" sz="2500" dirty="0" err="1">
                <a:solidFill>
                  <a:srgbClr val="330099"/>
                </a:solidFill>
                <a:latin typeface="Calibri" charset="0"/>
              </a:rPr>
              <a:t>i’m</a:t>
            </a:r>
            <a:r>
              <a:rPr lang="en-US" sz="2500" dirty="0">
                <a:solidFill>
                  <a:srgbClr val="330099"/>
                </a:solidFill>
                <a:latin typeface="Calibri" charset="0"/>
              </a:rPr>
              <a:t> looking for a good place to eat breakfast</a:t>
            </a:r>
          </a:p>
          <a:p>
            <a:pPr eaLnBrk="1" hangingPunct="1"/>
            <a:r>
              <a:rPr lang="en-US" sz="2500" dirty="0">
                <a:solidFill>
                  <a:srgbClr val="330099"/>
                </a:solidFill>
                <a:latin typeface="Calibri" charset="0"/>
              </a:rPr>
              <a:t>when is </a:t>
            </a:r>
            <a:r>
              <a:rPr lang="en-US" sz="2500" dirty="0" err="1">
                <a:solidFill>
                  <a:srgbClr val="330099"/>
                </a:solidFill>
                <a:latin typeface="Calibri" charset="0"/>
              </a:rPr>
              <a:t>caffe</a:t>
            </a:r>
            <a:r>
              <a:rPr lang="en-US" sz="2500" dirty="0">
                <a:solidFill>
                  <a:srgbClr val="330099"/>
                </a:solidFill>
                <a:latin typeface="Calibri" charset="0"/>
              </a:rPr>
              <a:t> </a:t>
            </a:r>
            <a:r>
              <a:rPr lang="en-US" sz="2500" dirty="0" err="1">
                <a:solidFill>
                  <a:srgbClr val="330099"/>
                </a:solidFill>
                <a:latin typeface="Calibri" charset="0"/>
              </a:rPr>
              <a:t>venezia</a:t>
            </a:r>
            <a:r>
              <a:rPr lang="en-US" sz="2500" dirty="0">
                <a:solidFill>
                  <a:srgbClr val="330099"/>
                </a:solidFill>
                <a:latin typeface="Calibri" charset="0"/>
              </a:rPr>
              <a:t> open during the day</a:t>
            </a:r>
            <a:endParaRPr lang="en-US" sz="2500" dirty="0">
              <a:solidFill>
                <a:srgbClr val="330099"/>
              </a:solidFill>
              <a:latin typeface="Verdana" charset="0"/>
            </a:endParaRPr>
          </a:p>
        </p:txBody>
      </p:sp>
    </p:spTree>
    <p:extLst>
      <p:ext uri="{BB962C8B-B14F-4D97-AF65-F5344CB8AC3E}">
        <p14:creationId xmlns:p14="http://schemas.microsoft.com/office/powerpoint/2010/main" val="272775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371600" y="228600"/>
            <a:ext cx="7467600" cy="742950"/>
          </a:xfrm>
        </p:spPr>
        <p:txBody>
          <a:bodyPr/>
          <a:lstStyle/>
          <a:p>
            <a:pPr eaLnBrk="1" hangingPunct="1"/>
            <a:r>
              <a:rPr lang="en-US" dirty="0"/>
              <a:t>Raw bigram counts</a:t>
            </a:r>
          </a:p>
        </p:txBody>
      </p:sp>
      <p:sp>
        <p:nvSpPr>
          <p:cNvPr id="88067" name="Rectangle 3"/>
          <p:cNvSpPr>
            <a:spLocks noGrp="1" noChangeArrowheads="1"/>
          </p:cNvSpPr>
          <p:nvPr>
            <p:ph sz="quarter" idx="1"/>
          </p:nvPr>
        </p:nvSpPr>
        <p:spPr>
          <a:xfrm>
            <a:off x="304800" y="1276350"/>
            <a:ext cx="8534400" cy="3333750"/>
          </a:xfrm>
        </p:spPr>
        <p:txBody>
          <a:bodyPr/>
          <a:lstStyle/>
          <a:p>
            <a:pPr eaLnBrk="1" hangingPunct="1"/>
            <a:r>
              <a:rPr lang="en-US" dirty="0">
                <a:latin typeface="Calibri" charset="0"/>
              </a:rPr>
              <a:t>Out of 9222 sentences</a:t>
            </a:r>
          </a:p>
        </p:txBody>
      </p:sp>
      <p:pic>
        <p:nvPicPr>
          <p:cNvPr id="5" name="Picture 4" descr="berp1"/>
          <p:cNvPicPr>
            <a:picLocks noChangeAspect="1" noChangeArrowheads="1"/>
          </p:cNvPicPr>
          <p:nvPr/>
        </p:nvPicPr>
        <p:blipFill>
          <a:blip r:embed="rId3"/>
          <a:srcRect/>
          <a:stretch>
            <a:fillRect/>
          </a:stretch>
        </p:blipFill>
        <p:spPr bwMode="auto">
          <a:xfrm>
            <a:off x="76200" y="1755775"/>
            <a:ext cx="9067800" cy="3254375"/>
          </a:xfrm>
          <a:prstGeom prst="rect">
            <a:avLst/>
          </a:prstGeom>
          <a:noFill/>
          <a:ln w="9525">
            <a:noFill/>
            <a:miter lim="800000"/>
            <a:headEnd/>
            <a:tailEnd/>
          </a:ln>
        </p:spPr>
      </p:pic>
    </p:spTree>
    <p:extLst>
      <p:ext uri="{BB962C8B-B14F-4D97-AF65-F5344CB8AC3E}">
        <p14:creationId xmlns:p14="http://schemas.microsoft.com/office/powerpoint/2010/main" val="375781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r>
              <a:rPr lang="en-US" altLang="zh-TW" dirty="0" smtClean="0"/>
              <a:t>Ch.3: N-gram Language Models, </a:t>
            </a:r>
            <a:br>
              <a:rPr lang="en-US" altLang="zh-TW" dirty="0" smtClean="0"/>
            </a:br>
            <a:r>
              <a:rPr lang="en-US" altLang="zh-TW" dirty="0" smtClean="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smtClean="0"/>
              <a:t>NLP &amp; TM, Spring 2024</a:t>
            </a:r>
            <a:endParaRPr lang="zh-TW" altLang="en-US"/>
          </a:p>
        </p:txBody>
      </p:sp>
      <p:sp>
        <p:nvSpPr>
          <p:cNvPr id="5" name="頁尾版面配置區 4"/>
          <p:cNvSpPr>
            <a:spLocks noGrp="1"/>
          </p:cNvSpPr>
          <p:nvPr>
            <p:ph type="ftr" sz="quarter" idx="11"/>
          </p:nvPr>
        </p:nvSpPr>
        <p:spPr/>
        <p:txBody>
          <a:bodyPr/>
          <a:lstStyle/>
          <a:p>
            <a:r>
              <a:rPr lang="en-US" altLang="zh-TW" smtClean="0"/>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p>
        </p:txBody>
      </p:sp>
      <p:sp>
        <p:nvSpPr>
          <p:cNvPr id="90115" name="Rectangle 3"/>
          <p:cNvSpPr>
            <a:spLocks noGrp="1" noChangeArrowheads="1"/>
          </p:cNvSpPr>
          <p:nvPr>
            <p:ph sz="quarter" idx="1"/>
          </p:nvPr>
        </p:nvSpPr>
        <p:spPr/>
        <p:txBody>
          <a:bodyPr/>
          <a:lstStyle/>
          <a:p>
            <a:pPr eaLnBrk="1" hangingPunct="1"/>
            <a:r>
              <a:rPr lang="en-US" sz="2000" dirty="0">
                <a:latin typeface="Calibri" charset="0"/>
              </a:rPr>
              <a:t>Normalize by unigrams:</a:t>
            </a:r>
          </a:p>
          <a:p>
            <a:pPr eaLnBrk="1" hangingPunct="1"/>
            <a:endParaRPr lang="en-US" sz="2000" dirty="0">
              <a:latin typeface="Calibri" charset="0"/>
            </a:endParaRPr>
          </a:p>
          <a:p>
            <a:pPr eaLnBrk="1" hangingPunct="1">
              <a:lnSpc>
                <a:spcPct val="180000"/>
              </a:lnSpc>
            </a:pPr>
            <a:r>
              <a:rPr lang="en-US" sz="2000" dirty="0">
                <a:latin typeface="Calibri" charset="0"/>
              </a:rPr>
              <a:t>Result:</a:t>
            </a:r>
          </a:p>
        </p:txBody>
      </p:sp>
      <p:pic>
        <p:nvPicPr>
          <p:cNvPr id="6" name="Picture 4" descr="berp2"/>
          <p:cNvPicPr>
            <a:picLocks noChangeAspect="1" noChangeArrowheads="1"/>
          </p:cNvPicPr>
          <p:nvPr/>
        </p:nvPicPr>
        <p:blipFill>
          <a:blip r:embed="rId3"/>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4"/>
          <a:srcRect/>
          <a:stretch>
            <a:fillRect/>
          </a:stretch>
        </p:blipFill>
        <p:spPr bwMode="auto">
          <a:xfrm>
            <a:off x="1905000" y="1733550"/>
            <a:ext cx="6718300" cy="617854"/>
          </a:xfrm>
          <a:prstGeom prst="rect">
            <a:avLst/>
          </a:prstGeom>
          <a:noFill/>
          <a:ln w="9525">
            <a:noFill/>
            <a:miter lim="800000"/>
            <a:headEnd/>
            <a:tailEnd/>
          </a:ln>
        </p:spPr>
      </p:pic>
    </p:spTree>
    <p:extLst>
      <p:ext uri="{BB962C8B-B14F-4D97-AF65-F5344CB8AC3E}">
        <p14:creationId xmlns:p14="http://schemas.microsoft.com/office/powerpoint/2010/main" val="3113997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dirty="0"/>
              <a:t>Bigram estimates of sentence probabilities</a:t>
            </a:r>
          </a:p>
        </p:txBody>
      </p:sp>
      <p:sp>
        <p:nvSpPr>
          <p:cNvPr id="92163" name="Rectangle 3"/>
          <p:cNvSpPr>
            <a:spLocks noGrp="1" noChangeArrowheads="1"/>
          </p:cNvSpPr>
          <p:nvPr>
            <p:ph idx="1"/>
          </p:nvPr>
        </p:nvSpPr>
        <p:spPr>
          <a:xfrm>
            <a:off x="609600" y="1352550"/>
            <a:ext cx="8534400" cy="3333750"/>
          </a:xfrm>
        </p:spPr>
        <p:txBody>
          <a:bodyPr/>
          <a:lstStyle/>
          <a:p>
            <a:pPr eaLnBrk="1" hangingPunct="1">
              <a:buNone/>
            </a:pPr>
            <a:r>
              <a:rPr lang="en-US" sz="2800" dirty="0">
                <a:latin typeface="Calibri" charset="0"/>
              </a:rPr>
              <a:t>P(&lt;s&gt; I want </a:t>
            </a:r>
            <a:r>
              <a:rPr lang="en-US" sz="2800" dirty="0" err="1">
                <a:latin typeface="Calibri" charset="0"/>
              </a:rPr>
              <a:t>english</a:t>
            </a:r>
            <a:r>
              <a:rPr lang="en-US" sz="2800" dirty="0">
                <a:latin typeface="Calibri" charset="0"/>
              </a:rPr>
              <a:t> food &lt;/s&gt;) =</a:t>
            </a:r>
          </a:p>
          <a:p>
            <a:pPr eaLnBrk="1" hangingPunct="1">
              <a:buFont typeface="Wingdings" charset="2"/>
              <a:buNone/>
            </a:pPr>
            <a:r>
              <a:rPr lang="en-US" sz="2800" dirty="0">
                <a:latin typeface="Calibri" charset="0"/>
              </a:rPr>
              <a:t>	P(I|&lt;s&gt;)   </a:t>
            </a:r>
          </a:p>
          <a:p>
            <a:pPr eaLnBrk="1" hangingPunct="1">
              <a:buFont typeface="Wingdings" charset="2"/>
              <a:buNone/>
            </a:pPr>
            <a:r>
              <a:rPr lang="en-US" sz="2800" dirty="0">
                <a:latin typeface="Calibri" charset="0"/>
              </a:rPr>
              <a:t> 	×  P(</a:t>
            </a:r>
            <a:r>
              <a:rPr lang="en-US" sz="2800" dirty="0" err="1">
                <a:latin typeface="Calibri" charset="0"/>
              </a:rPr>
              <a:t>want|I</a:t>
            </a:r>
            <a:r>
              <a:rPr lang="en-US" sz="2800" dirty="0">
                <a:latin typeface="Calibri" charset="0"/>
              </a:rPr>
              <a:t>)  </a:t>
            </a:r>
          </a:p>
          <a:p>
            <a:pPr>
              <a:buNone/>
            </a:pPr>
            <a:r>
              <a:rPr lang="en-US" sz="2800" dirty="0">
                <a:latin typeface="Calibri" charset="0"/>
              </a:rPr>
              <a:t>	×  P(</a:t>
            </a:r>
            <a:r>
              <a:rPr lang="en-US" sz="2800" dirty="0" err="1">
                <a:latin typeface="Calibri" charset="0"/>
              </a:rPr>
              <a:t>english|want</a:t>
            </a:r>
            <a:r>
              <a:rPr lang="en-US" sz="2800" dirty="0">
                <a:latin typeface="Calibri" charset="0"/>
              </a:rPr>
              <a:t>)   </a:t>
            </a:r>
          </a:p>
          <a:p>
            <a:pPr>
              <a:buNone/>
            </a:pPr>
            <a:r>
              <a:rPr lang="en-US" sz="2800" dirty="0">
                <a:latin typeface="Calibri" charset="0"/>
              </a:rPr>
              <a:t>	×  P(</a:t>
            </a:r>
            <a:r>
              <a:rPr lang="en-US" sz="2800" dirty="0" err="1">
                <a:latin typeface="Calibri" charset="0"/>
              </a:rPr>
              <a:t>food|english</a:t>
            </a:r>
            <a:r>
              <a:rPr lang="en-US" sz="2800" dirty="0">
                <a:latin typeface="Calibri" charset="0"/>
              </a:rPr>
              <a:t>)   </a:t>
            </a:r>
          </a:p>
          <a:p>
            <a:pPr>
              <a:buNone/>
            </a:pPr>
            <a:r>
              <a:rPr lang="en-US" sz="2800" dirty="0">
                <a:latin typeface="Calibri" charset="0"/>
              </a:rPr>
              <a:t>	×  P(&lt;/s&gt;|food)</a:t>
            </a:r>
          </a:p>
          <a:p>
            <a:pPr eaLnBrk="1" hangingPunct="1">
              <a:buFont typeface="Wingdings" charset="2"/>
              <a:buNone/>
            </a:pPr>
            <a:r>
              <a:rPr lang="en-US" sz="2800" dirty="0">
                <a:latin typeface="Calibri" charset="0"/>
              </a:rPr>
              <a:t>       =  .000031</a:t>
            </a:r>
          </a:p>
        </p:txBody>
      </p:sp>
    </p:spTree>
    <p:extLst>
      <p:ext uri="{BB962C8B-B14F-4D97-AF65-F5344CB8AC3E}">
        <p14:creationId xmlns:p14="http://schemas.microsoft.com/office/powerpoint/2010/main" val="2444774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t>What kinds of knowledge?</a:t>
            </a:r>
          </a:p>
        </p:txBody>
      </p:sp>
      <p:sp>
        <p:nvSpPr>
          <p:cNvPr id="94211" name="Rectangle 3"/>
          <p:cNvSpPr>
            <a:spLocks noGrp="1" noChangeArrowheads="1"/>
          </p:cNvSpPr>
          <p:nvPr>
            <p:ph sz="quarter" idx="1"/>
          </p:nvPr>
        </p:nvSpPr>
        <p:spPr/>
        <p:txBody>
          <a:bodyPr/>
          <a:lstStyle/>
          <a:p>
            <a:pPr eaLnBrk="1" hangingPunct="1"/>
            <a:r>
              <a:rPr lang="en-US" sz="2800" dirty="0">
                <a:latin typeface="Calibri" charset="0"/>
              </a:rPr>
              <a:t>P(</a:t>
            </a:r>
            <a:r>
              <a:rPr lang="en-US" sz="2800" dirty="0" err="1">
                <a:latin typeface="Calibri" charset="0"/>
              </a:rPr>
              <a:t>english|want</a:t>
            </a:r>
            <a:r>
              <a:rPr lang="en-US" sz="2800" dirty="0">
                <a:latin typeface="Calibri" charset="0"/>
              </a:rPr>
              <a:t>)  = .0011</a:t>
            </a:r>
          </a:p>
          <a:p>
            <a:pPr eaLnBrk="1" hangingPunct="1"/>
            <a:r>
              <a:rPr lang="en-US" sz="2800" dirty="0">
                <a:latin typeface="Calibri" charset="0"/>
              </a:rPr>
              <a:t>P(</a:t>
            </a:r>
            <a:r>
              <a:rPr lang="en-US" sz="2800" dirty="0" err="1">
                <a:latin typeface="Calibri" charset="0"/>
              </a:rPr>
              <a:t>chinese|want</a:t>
            </a:r>
            <a:r>
              <a:rPr lang="en-US" sz="2800" dirty="0">
                <a:latin typeface="Calibri" charset="0"/>
              </a:rPr>
              <a:t>) =  .0065</a:t>
            </a:r>
          </a:p>
          <a:p>
            <a:pPr eaLnBrk="1" hangingPunct="1"/>
            <a:r>
              <a:rPr lang="en-US" sz="2800" dirty="0">
                <a:latin typeface="Calibri" charset="0"/>
              </a:rPr>
              <a:t>P(</a:t>
            </a:r>
            <a:r>
              <a:rPr lang="en-US" sz="2800" dirty="0" err="1">
                <a:latin typeface="Calibri" charset="0"/>
              </a:rPr>
              <a:t>to|want</a:t>
            </a:r>
            <a:r>
              <a:rPr lang="en-US" sz="2800" dirty="0">
                <a:latin typeface="Calibri" charset="0"/>
              </a:rPr>
              <a:t>) = .66</a:t>
            </a:r>
          </a:p>
          <a:p>
            <a:pPr eaLnBrk="1" hangingPunct="1"/>
            <a:r>
              <a:rPr lang="en-US" sz="2800" dirty="0">
                <a:latin typeface="Calibri" charset="0"/>
              </a:rPr>
              <a:t>P(eat | to) = .28</a:t>
            </a:r>
          </a:p>
          <a:p>
            <a:pPr eaLnBrk="1" hangingPunct="1"/>
            <a:r>
              <a:rPr lang="en-US" sz="2800" dirty="0">
                <a:latin typeface="Calibri" charset="0"/>
              </a:rPr>
              <a:t>P(food | to) = 0</a:t>
            </a:r>
          </a:p>
          <a:p>
            <a:pPr eaLnBrk="1" hangingPunct="1"/>
            <a:r>
              <a:rPr lang="en-US" sz="2800" dirty="0">
                <a:latin typeface="Calibri" charset="0"/>
              </a:rPr>
              <a:t>P(want | spend) = 0</a:t>
            </a:r>
          </a:p>
          <a:p>
            <a:pPr eaLnBrk="1" hangingPunct="1"/>
            <a:r>
              <a:rPr lang="en-US" sz="2800" dirty="0">
                <a:latin typeface="Calibri" charset="0"/>
              </a:rPr>
              <a:t>P (</a:t>
            </a:r>
            <a:r>
              <a:rPr lang="en-US" sz="2800" dirty="0" err="1">
                <a:latin typeface="Calibri" charset="0"/>
              </a:rPr>
              <a:t>i</a:t>
            </a:r>
            <a:r>
              <a:rPr lang="en-US" sz="2800" dirty="0">
                <a:latin typeface="Calibri" charset="0"/>
              </a:rPr>
              <a:t> | &lt;s&gt;) = .25</a:t>
            </a:r>
          </a:p>
        </p:txBody>
      </p:sp>
    </p:spTree>
    <p:extLst>
      <p:ext uri="{BB962C8B-B14F-4D97-AF65-F5344CB8AC3E}">
        <p14:creationId xmlns:p14="http://schemas.microsoft.com/office/powerpoint/2010/main" val="4201428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3200" dirty="0">
                <a:latin typeface="Calibri" charset="0"/>
              </a:rPr>
              <a:t>We do everything in log space</a:t>
            </a:r>
          </a:p>
          <a:p>
            <a:pPr lvl="1" eaLnBrk="1" hangingPunct="1"/>
            <a:r>
              <a:rPr lang="en-US" sz="3200" dirty="0">
                <a:latin typeface="Calibri" charset="0"/>
              </a:rPr>
              <a:t>Avoid underflow</a:t>
            </a:r>
          </a:p>
          <a:p>
            <a:pPr lvl="1" eaLnBrk="1" hangingPunct="1"/>
            <a:r>
              <a:rPr lang="en-US" sz="3200" dirty="0">
                <a:latin typeface="Calibri" charset="0"/>
              </a:rPr>
              <a:t>(also adding is faster than multiplying)</a:t>
            </a:r>
          </a:p>
        </p:txBody>
      </p:sp>
      <p:graphicFrame>
        <p:nvGraphicFramePr>
          <p:cNvPr id="2" name="Object 1"/>
          <p:cNvGraphicFramePr>
            <a:graphicFrameLocks noChangeAspect="1"/>
          </p:cNvGraphicFramePr>
          <p:nvPr/>
        </p:nvGraphicFramePr>
        <p:xfrm>
          <a:off x="304801" y="3792217"/>
          <a:ext cx="8610600" cy="567057"/>
        </p:xfrm>
        <a:graphic>
          <a:graphicData uri="http://schemas.openxmlformats.org/presentationml/2006/ole">
            <mc:AlternateContent xmlns:mc="http://schemas.openxmlformats.org/markup-compatibility/2006">
              <mc:Choice xmlns:v="urn:schemas-microsoft-com:vml" Requires="v">
                <p:oleObj spid="_x0000_s9221"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304801" y="3792217"/>
                        <a:ext cx="8610600" cy="567057"/>
                      </a:xfrm>
                      <a:prstGeom prst="rect">
                        <a:avLst/>
                      </a:prstGeom>
                    </p:spPr>
                  </p:pic>
                </p:oleObj>
              </mc:Fallback>
            </mc:AlternateContent>
          </a:graphicData>
        </a:graphic>
      </p:graphicFrame>
    </p:spTree>
    <p:extLst>
      <p:ext uri="{BB962C8B-B14F-4D97-AF65-F5344CB8AC3E}">
        <p14:creationId xmlns:p14="http://schemas.microsoft.com/office/powerpoint/2010/main" val="396227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3200" dirty="0">
                <a:latin typeface="Calibri" charset="0"/>
              </a:rPr>
              <a:t>SRILM</a:t>
            </a:r>
          </a:p>
          <a:p>
            <a:pPr lvl="1" eaLnBrk="1" hangingPunct="1"/>
            <a:r>
              <a:rPr lang="en-US" sz="3200" dirty="0">
                <a:latin typeface="Calibri" charset="0"/>
                <a:hlinkClick r:id="rId3"/>
              </a:rPr>
              <a:t>http://www.speech.sri.com/projects/srilm/</a:t>
            </a:r>
            <a:endParaRPr lang="en-US" sz="3200" dirty="0">
              <a:latin typeface="Calibri" charset="0"/>
            </a:endParaRPr>
          </a:p>
          <a:p>
            <a:r>
              <a:rPr lang="en-US" sz="3600" dirty="0" err="1">
                <a:latin typeface="Calibri" charset="0"/>
              </a:rPr>
              <a:t>KenLM</a:t>
            </a:r>
            <a:endParaRPr lang="en-US" sz="3600" dirty="0">
              <a:latin typeface="Calibri" charset="0"/>
            </a:endParaRPr>
          </a:p>
          <a:p>
            <a:pPr lvl="1" eaLnBrk="1" hangingPunct="1"/>
            <a:r>
              <a:rPr lang="en-US" sz="3200" dirty="0">
                <a:latin typeface="Calibri" charset="0"/>
                <a:hlinkClick r:id="rId4"/>
              </a:rPr>
              <a:t>https://kheafield.com/code/kenlm/</a:t>
            </a:r>
            <a:endParaRPr lang="en-US" sz="3200" dirty="0">
              <a:latin typeface="Calibri" charset="0"/>
            </a:endParaRPr>
          </a:p>
        </p:txBody>
      </p:sp>
    </p:spTree>
    <p:extLst>
      <p:ext uri="{BB962C8B-B14F-4D97-AF65-F5344CB8AC3E}">
        <p14:creationId xmlns:p14="http://schemas.microsoft.com/office/powerpoint/2010/main" val="1658209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371600" y="133350"/>
            <a:ext cx="7467600" cy="74295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2550"/>
            <a:ext cx="9144000" cy="139187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0430"/>
            <a:ext cx="9144000" cy="826320"/>
          </a:xfrm>
          <a:prstGeom prst="rect">
            <a:avLst/>
          </a:prstGeom>
        </p:spPr>
      </p:pic>
      <p:sp>
        <p:nvSpPr>
          <p:cNvPr id="4" name="TextBox 3"/>
          <p:cNvSpPr txBox="1"/>
          <p:nvPr/>
        </p:nvSpPr>
        <p:spPr>
          <a:xfrm>
            <a:off x="1047460" y="2984965"/>
            <a:ext cx="49244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ucida Sans" charset="0"/>
                <a:ea typeface="ＭＳ Ｐゴシック" charset="0"/>
              </a:rPr>
              <a:t>…</a:t>
            </a:r>
          </a:p>
        </p:txBody>
      </p:sp>
    </p:spTree>
    <p:extLst>
      <p:ext uri="{BB962C8B-B14F-4D97-AF65-F5344CB8AC3E}">
        <p14:creationId xmlns:p14="http://schemas.microsoft.com/office/powerpoint/2010/main" val="58319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lstStyle/>
          <a:p>
            <a:pPr eaLnBrk="1" hangingPunct="1">
              <a:lnSpc>
                <a:spcPct val="90000"/>
              </a:lnSpc>
            </a:pPr>
            <a:r>
              <a:rPr lang="en-US" sz="1800" dirty="0">
                <a:solidFill>
                  <a:srgbClr val="333333"/>
                </a:solidFill>
                <a:latin typeface="Courier" charset="0"/>
              </a:rPr>
              <a:t>serve as the incoming 92</a:t>
            </a:r>
          </a:p>
          <a:p>
            <a:pPr eaLnBrk="1" hangingPunct="1">
              <a:lnSpc>
                <a:spcPct val="90000"/>
              </a:lnSpc>
            </a:pPr>
            <a:r>
              <a:rPr lang="en-US" sz="1800" dirty="0">
                <a:solidFill>
                  <a:srgbClr val="333333"/>
                </a:solidFill>
                <a:latin typeface="Courier" charset="0"/>
              </a:rPr>
              <a:t>serve as the incubator 99</a:t>
            </a:r>
          </a:p>
          <a:p>
            <a:pPr eaLnBrk="1" hangingPunct="1">
              <a:lnSpc>
                <a:spcPct val="90000"/>
              </a:lnSpc>
            </a:pPr>
            <a:r>
              <a:rPr lang="en-US" sz="1800" dirty="0">
                <a:solidFill>
                  <a:srgbClr val="333333"/>
                </a:solidFill>
                <a:latin typeface="Courier" charset="0"/>
              </a:rPr>
              <a:t>serve as the independent 794</a:t>
            </a:r>
          </a:p>
          <a:p>
            <a:pPr eaLnBrk="1" hangingPunct="1">
              <a:lnSpc>
                <a:spcPct val="90000"/>
              </a:lnSpc>
            </a:pPr>
            <a:r>
              <a:rPr lang="en-US" sz="1800" dirty="0">
                <a:solidFill>
                  <a:srgbClr val="333333"/>
                </a:solidFill>
                <a:latin typeface="Courier" charset="0"/>
              </a:rPr>
              <a:t>serve as the index 223</a:t>
            </a:r>
          </a:p>
          <a:p>
            <a:pPr eaLnBrk="1" hangingPunct="1">
              <a:lnSpc>
                <a:spcPct val="90000"/>
              </a:lnSpc>
            </a:pPr>
            <a:r>
              <a:rPr lang="en-US" sz="1800" dirty="0">
                <a:solidFill>
                  <a:srgbClr val="333333"/>
                </a:solidFill>
                <a:latin typeface="Courier" charset="0"/>
              </a:rPr>
              <a:t>serve as the indication 72</a:t>
            </a:r>
          </a:p>
          <a:p>
            <a:pPr eaLnBrk="1" hangingPunct="1">
              <a:lnSpc>
                <a:spcPct val="90000"/>
              </a:lnSpc>
            </a:pPr>
            <a:r>
              <a:rPr lang="en-US" sz="1800" dirty="0">
                <a:solidFill>
                  <a:srgbClr val="333333"/>
                </a:solidFill>
                <a:latin typeface="Courier" charset="0"/>
              </a:rPr>
              <a:t>serve as the indicator 120</a:t>
            </a:r>
          </a:p>
          <a:p>
            <a:pPr eaLnBrk="1" hangingPunct="1">
              <a:lnSpc>
                <a:spcPct val="90000"/>
              </a:lnSpc>
            </a:pPr>
            <a:r>
              <a:rPr lang="en-US" sz="1800" dirty="0">
                <a:solidFill>
                  <a:srgbClr val="333333"/>
                </a:solidFill>
                <a:latin typeface="Courier" charset="0"/>
              </a:rPr>
              <a:t>serve as the indicators 45</a:t>
            </a:r>
          </a:p>
          <a:p>
            <a:pPr eaLnBrk="1" hangingPunct="1">
              <a:lnSpc>
                <a:spcPct val="90000"/>
              </a:lnSpc>
            </a:pPr>
            <a:r>
              <a:rPr lang="en-US" sz="1800" dirty="0">
                <a:solidFill>
                  <a:srgbClr val="333333"/>
                </a:solidFill>
                <a:latin typeface="Courier" charset="0"/>
              </a:rPr>
              <a:t>serve as the indispensable 111</a:t>
            </a:r>
          </a:p>
          <a:p>
            <a:pPr eaLnBrk="1" hangingPunct="1">
              <a:lnSpc>
                <a:spcPct val="90000"/>
              </a:lnSpc>
            </a:pPr>
            <a:r>
              <a:rPr lang="en-US" sz="1800" dirty="0">
                <a:solidFill>
                  <a:srgbClr val="333333"/>
                </a:solidFill>
                <a:latin typeface="Courier" charset="0"/>
              </a:rPr>
              <a:t>serve as the indispensible 40</a:t>
            </a:r>
          </a:p>
          <a:p>
            <a:pPr eaLnBrk="1" hangingPunct="1">
              <a:lnSpc>
                <a:spcPct val="90000"/>
              </a:lnSpc>
            </a:pPr>
            <a:r>
              <a:rPr lang="en-US" sz="1800" dirty="0">
                <a:solidFill>
                  <a:srgbClr val="333333"/>
                </a:solidFill>
                <a:latin typeface="Courier" charset="0"/>
              </a:rPr>
              <a:t>serve as the individual 234</a:t>
            </a:r>
          </a:p>
        </p:txBody>
      </p:sp>
      <p:sp>
        <p:nvSpPr>
          <p:cNvPr id="129028" name="TextBox 4"/>
          <p:cNvSpPr txBox="1">
            <a:spLocks noChangeArrowheads="1"/>
          </p:cNvSpPr>
          <p:nvPr/>
        </p:nvSpPr>
        <p:spPr bwMode="auto">
          <a:xfrm>
            <a:off x="152400" y="4629150"/>
            <a:ext cx="8664251" cy="338554"/>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hlinkClick r:id="rId3"/>
              </a:rPr>
              <a:t>http://googleresearch.blogspot.com/2006/08/all-our-n-gram-are-belong-to-you.html</a:t>
            </a:r>
            <a:endParaRPr kumimoji="0" lang="en-US" sz="1600" b="0" i="0" u="none" strike="noStrike" kern="1200" cap="none" spc="0" normalizeH="0" baseline="0" noProof="0" dirty="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1713941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a:hlinkClick r:id="rId2"/>
              </a:rPr>
              <a:t>http://ngrams.googlelabs.com/</a:t>
            </a:r>
            <a:endParaRPr lang="en-US"/>
          </a:p>
        </p:txBody>
      </p:sp>
    </p:spTree>
    <p:extLst>
      <p:ext uri="{BB962C8B-B14F-4D97-AF65-F5344CB8AC3E}">
        <p14:creationId xmlns:p14="http://schemas.microsoft.com/office/powerpoint/2010/main" val="458178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Evaluation and Perplexity</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06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p>
          <a:p>
            <a:pPr marL="0" indent="0">
              <a:buNone/>
            </a:pPr>
            <a:r>
              <a:rPr lang="en-US" sz="3300" dirty="0"/>
              <a:t>To compare models A and B</a:t>
            </a:r>
          </a:p>
          <a:p>
            <a:pPr marL="665163" lvl="1" indent="-514350">
              <a:buFont typeface="+mj-lt"/>
              <a:buAutoNum type="arabicPeriod"/>
            </a:pPr>
            <a:r>
              <a:rPr lang="en-US" sz="2900" dirty="0"/>
              <a:t>Put each model in a real task</a:t>
            </a:r>
          </a:p>
          <a:p>
            <a:pPr lvl="2">
              <a:buFont typeface="Arial" panose="020B0604020202020204" pitchFamily="34" charset="0"/>
              <a:buChar char="•"/>
            </a:pPr>
            <a:r>
              <a:rPr lang="en-US" sz="2500" dirty="0"/>
              <a:t>Machine Translation, speech recognition, etc. </a:t>
            </a:r>
          </a:p>
          <a:p>
            <a:pPr marL="665163" lvl="1" indent="-514350">
              <a:buFont typeface="+mj-lt"/>
              <a:buAutoNum type="arabicPeriod"/>
            </a:pPr>
            <a:r>
              <a:rPr lang="en-US" sz="2900" dirty="0"/>
              <a:t>Run the task, get a score for A and for B</a:t>
            </a:r>
          </a:p>
          <a:p>
            <a:pPr lvl="2">
              <a:buFont typeface="Arial" panose="020B0604020202020204" pitchFamily="34" charset="0"/>
              <a:buChar char="•"/>
            </a:pPr>
            <a:r>
              <a:rPr lang="en-US" sz="2500" dirty="0"/>
              <a:t>How many words translated correctly</a:t>
            </a:r>
          </a:p>
          <a:p>
            <a:pPr lvl="2">
              <a:buFont typeface="Arial" panose="020B0604020202020204" pitchFamily="34" charset="0"/>
              <a:buChar char="•"/>
            </a:pPr>
            <a:r>
              <a:rPr lang="en-US" sz="2500" dirty="0"/>
              <a:t>How many words transcribed correctly</a:t>
            </a:r>
          </a:p>
          <a:p>
            <a:pPr marL="665163" lvl="1" indent="-514350">
              <a:buFont typeface="+mj-lt"/>
              <a:buAutoNum type="arabicPeriod"/>
            </a:pPr>
            <a:r>
              <a:rPr lang="en-US" sz="2900" dirty="0"/>
              <a:t>Compare accuracy for A and B</a:t>
            </a:r>
          </a:p>
        </p:txBody>
      </p:sp>
    </p:spTree>
    <p:extLst>
      <p:ext uri="{BB962C8B-B14F-4D97-AF65-F5344CB8AC3E}">
        <p14:creationId xmlns:p14="http://schemas.microsoft.com/office/powerpoint/2010/main" val="232956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smtClean="0"/>
              <a:t>Introduction to n-grams</a:t>
            </a:r>
          </a:p>
          <a:p>
            <a:r>
              <a:rPr lang="en-US" altLang="zh-TW" dirty="0" smtClean="0"/>
              <a:t>Estimating n-gram probabilities</a:t>
            </a:r>
          </a:p>
          <a:p>
            <a:r>
              <a:rPr lang="en-US" altLang="zh-TW" dirty="0" smtClean="0"/>
              <a:t>Evaluation and perplexity</a:t>
            </a:r>
          </a:p>
          <a:p>
            <a:r>
              <a:rPr lang="en-US" altLang="zh-TW" dirty="0" smtClean="0"/>
              <a:t>Generalization and zeros</a:t>
            </a:r>
          </a:p>
          <a:p>
            <a:r>
              <a:rPr lang="en-US" altLang="zh-TW" dirty="0" smtClean="0"/>
              <a:t>Smoothing: Add-one (Laplace) smoothing</a:t>
            </a:r>
          </a:p>
          <a:p>
            <a:r>
              <a:rPr lang="en-US" altLang="zh-TW" dirty="0" smtClean="0"/>
              <a:t>Interpolation, back-off, Web-scale LMs</a:t>
            </a:r>
          </a:p>
          <a:p>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charset="0"/>
              </a:rPr>
              <a:t>Extrinsic evaluation not always possible</a:t>
            </a:r>
          </a:p>
          <a:p>
            <a:pPr lvl="1" eaLnBrk="1" hangingPunct="1">
              <a:lnSpc>
                <a:spcPct val="90000"/>
              </a:lnSpc>
              <a:buFont typeface="Arial" panose="020B0604020202020204" pitchFamily="34" charset="0"/>
              <a:buChar char="•"/>
            </a:pPr>
            <a:r>
              <a:rPr lang="en-US" sz="2400" dirty="0">
                <a:latin typeface="Calibri" charset="0"/>
              </a:rPr>
              <a:t>Expensive, time-consuming </a:t>
            </a:r>
          </a:p>
          <a:p>
            <a:pPr lvl="1" eaLnBrk="1" hangingPunct="1">
              <a:lnSpc>
                <a:spcPct val="90000"/>
              </a:lnSpc>
              <a:buFont typeface="Arial" panose="020B0604020202020204" pitchFamily="34" charset="0"/>
              <a:buChar char="•"/>
            </a:pPr>
            <a:r>
              <a:rPr lang="en-US" sz="2400" dirty="0">
                <a:latin typeface="Calibri" charset="0"/>
              </a:rPr>
              <a:t>Doesn't always generalize to other applications</a:t>
            </a:r>
          </a:p>
          <a:p>
            <a:pPr eaLnBrk="1" hangingPunct="1">
              <a:lnSpc>
                <a:spcPct val="90000"/>
              </a:lnSpc>
            </a:pPr>
            <a:r>
              <a:rPr lang="en-US" sz="2800" dirty="0">
                <a:latin typeface="Calibri" charset="0"/>
              </a:rPr>
              <a:t>Intrinsic evaluation: </a:t>
            </a:r>
            <a:r>
              <a:rPr lang="en-US" sz="2800" b="1" dirty="0">
                <a:solidFill>
                  <a:srgbClr val="0200FF"/>
                </a:solidFill>
                <a:latin typeface="Calibri" charset="0"/>
              </a:rPr>
              <a:t>perplexity</a:t>
            </a:r>
          </a:p>
          <a:p>
            <a:pPr lvl="1">
              <a:buFont typeface="Arial" panose="020B0604020202020204" pitchFamily="34" charset="0"/>
              <a:buChar char="•"/>
            </a:pPr>
            <a:r>
              <a:rPr lang="en-US" dirty="0">
                <a:latin typeface="Calibri"/>
                <a:cs typeface="Calibri"/>
              </a:rPr>
              <a:t>Directly measures language model performance at predicting words.</a:t>
            </a:r>
          </a:p>
          <a:p>
            <a:pPr lvl="1">
              <a:buFont typeface="Arial" panose="020B0604020202020204" pitchFamily="34" charset="0"/>
              <a:buChar char="•"/>
            </a:pPr>
            <a:r>
              <a:rPr lang="en-US" dirty="0">
                <a:latin typeface="Calibri"/>
                <a:cs typeface="Calibri"/>
              </a:rPr>
              <a:t>Doesn't necessarily correspond with real application performance</a:t>
            </a:r>
          </a:p>
          <a:p>
            <a:pPr lvl="1">
              <a:buFont typeface="Arial" panose="020B0604020202020204" pitchFamily="34" charset="0"/>
              <a:buChar char="•"/>
            </a:pPr>
            <a:r>
              <a:rPr lang="en-US" sz="2400" dirty="0">
                <a:latin typeface="Calibri"/>
                <a:cs typeface="Calibri"/>
              </a:rPr>
              <a:t>But gives us a single general metric for language models</a:t>
            </a:r>
          </a:p>
          <a:p>
            <a:pPr lvl="1">
              <a:buFont typeface="Arial" panose="020B0604020202020204" pitchFamily="34" charset="0"/>
              <a:buChar char="•"/>
            </a:pPr>
            <a:r>
              <a:rPr lang="en-US" dirty="0">
                <a:latin typeface="Calibri"/>
                <a:cs typeface="Calibri"/>
              </a:rPr>
              <a:t>Useful for large language models (LLMs) as well as n-grams</a:t>
            </a:r>
            <a:endParaRPr lang="en-US" sz="2400" dirty="0">
              <a:latin typeface="Calibri"/>
              <a:cs typeface="Calibri"/>
            </a:endParaRPr>
          </a:p>
        </p:txBody>
      </p:sp>
    </p:spTree>
    <p:extLst>
      <p:ext uri="{BB962C8B-B14F-4D97-AF65-F5344CB8AC3E}">
        <p14:creationId xmlns:p14="http://schemas.microsoft.com/office/powerpoint/2010/main" val="18183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p>
          <a:p>
            <a:pPr marL="0" indent="0">
              <a:buNone/>
            </a:pPr>
            <a:r>
              <a:rPr lang="en-US" dirty="0"/>
              <a:t>We test the model’s performance on data we haven’t seen.</a:t>
            </a:r>
          </a:p>
          <a:p>
            <a:pPr lvl="1"/>
            <a:r>
              <a:rPr lang="en-US" dirty="0"/>
              <a:t>A </a:t>
            </a:r>
            <a:r>
              <a:rPr lang="en-US" b="1" dirty="0">
                <a:solidFill>
                  <a:srgbClr val="0200FF"/>
                </a:solidFill>
              </a:rPr>
              <a:t>test set </a:t>
            </a:r>
            <a:r>
              <a:rPr lang="en-US" dirty="0"/>
              <a:t>is an unseen dataset; different from training set.</a:t>
            </a:r>
          </a:p>
          <a:p>
            <a:pPr lvl="2"/>
            <a:r>
              <a:rPr lang="en-US" dirty="0"/>
              <a:t>Intuition: we want to measure generalization to unseen data</a:t>
            </a:r>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p>
        </p:txBody>
      </p:sp>
    </p:spTree>
    <p:extLst>
      <p:ext uri="{BB962C8B-B14F-4D97-AF65-F5344CB8AC3E}">
        <p14:creationId xmlns:p14="http://schemas.microsoft.com/office/powerpoint/2010/main" val="143860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Choosing training and test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1325960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p>
          <a:p>
            <a:pPr lvl="1">
              <a:buFont typeface="Arial" panose="020B0604020202020204" pitchFamily="34" charset="0"/>
              <a:buChar char="•"/>
            </a:pPr>
            <a:r>
              <a:rPr lang="en-US" dirty="0"/>
              <a:t>Or else the LM will assign that sentence an artificially high probability when we see it in the test set</a:t>
            </a:r>
          </a:p>
          <a:p>
            <a:pPr lvl="1">
              <a:buFont typeface="Arial" panose="020B0604020202020204" pitchFamily="34" charset="0"/>
              <a:buChar char="•"/>
            </a:pPr>
            <a:r>
              <a:rPr lang="en-US" dirty="0"/>
              <a:t>And hence assign the whole test set a falsely high probability.</a:t>
            </a:r>
          </a:p>
          <a:p>
            <a:pPr lvl="1">
              <a:buFont typeface="Arial" panose="020B0604020202020204" pitchFamily="34" charset="0"/>
              <a:buChar char="•"/>
            </a:pPr>
            <a:r>
              <a:rPr lang="en-US" dirty="0"/>
              <a:t>Making the LM look better than it really is</a:t>
            </a:r>
          </a:p>
          <a:p>
            <a:pPr marL="0" indent="0">
              <a:buNone/>
            </a:pPr>
            <a:r>
              <a:rPr lang="en-US" dirty="0"/>
              <a:t>This is called </a:t>
            </a:r>
            <a:r>
              <a:rPr lang="en-US" dirty="0">
                <a:solidFill>
                  <a:srgbClr val="FF0000"/>
                </a:solidFill>
              </a:rPr>
              <a:t>“Training on the test set”</a:t>
            </a:r>
          </a:p>
          <a:p>
            <a:pPr marL="0" indent="0">
              <a:buNone/>
            </a:pPr>
            <a:r>
              <a:rPr lang="en-US" dirty="0"/>
              <a:t>Bad science! </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33</a:t>
            </a:fld>
            <a:endParaRPr lang="en-US"/>
          </a:p>
        </p:txBody>
      </p:sp>
    </p:spTree>
    <p:extLst>
      <p:ext uri="{BB962C8B-B14F-4D97-AF65-F5344CB8AC3E}">
        <p14:creationId xmlns:p14="http://schemas.microsoft.com/office/powerpoint/2010/main" val="228918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3873-49B3-FC6A-7ACE-46D8866D92DB}"/>
              </a:ext>
            </a:extLst>
          </p:cNvPr>
          <p:cNvSpPr>
            <a:spLocks noGrp="1"/>
          </p:cNvSpPr>
          <p:nvPr>
            <p:ph type="title"/>
          </p:nvPr>
        </p:nvSpPr>
        <p:spPr/>
        <p:txBody>
          <a:bodyPr/>
          <a:lstStyle/>
          <a:p>
            <a:r>
              <a:rPr lang="en-US" dirty="0"/>
              <a:t>Dev sets</a:t>
            </a:r>
          </a:p>
        </p:txBody>
      </p:sp>
      <p:sp>
        <p:nvSpPr>
          <p:cNvPr id="3" name="Content Placeholder 2">
            <a:extLst>
              <a:ext uri="{FF2B5EF4-FFF2-40B4-BE49-F238E27FC236}">
                <a16:creationId xmlns:a16="http://schemas.microsoft.com/office/drawing/2014/main" id="{4E5E3009-BF90-1D04-7288-87D05A68781A}"/>
              </a:ext>
            </a:extLst>
          </p:cNvPr>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08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p>
          <a:p>
            <a:pPr marL="465138"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p>
          <a:p>
            <a:pPr marL="465138" indent="-457200">
              <a:lnSpc>
                <a:spcPct val="100000"/>
              </a:lnSpc>
              <a:spcBef>
                <a:spcPts val="0"/>
              </a:spcBef>
              <a:buFont typeface="Arial" panose="020B0604020202020204" pitchFamily="34" charset="0"/>
              <a:buChar char="•"/>
            </a:pPr>
            <a:r>
              <a:rPr lang="en-US" altLang="ja-JP" dirty="0"/>
              <a:t>Assigns lower probability to “word salad” or “rarely observed” sentences?</a:t>
            </a:r>
          </a:p>
        </p:txBody>
      </p:sp>
    </p:spTree>
    <p:extLst>
      <p:ext uri="{BB962C8B-B14F-4D97-AF65-F5344CB8AC3E}">
        <p14:creationId xmlns:p14="http://schemas.microsoft.com/office/powerpoint/2010/main" val="3134474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388"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p>
          <a:p>
            <a:pPr indent="0">
              <a:lnSpc>
                <a:spcPct val="100000"/>
              </a:lnSpc>
              <a:spcBef>
                <a:spcPts val="0"/>
              </a:spcBef>
              <a:buNone/>
            </a:pPr>
            <a:r>
              <a:rPr lang="en-US" dirty="0">
                <a:latin typeface="Calibri" panose="020F0502020204030204" pitchFamily="34" charset="0"/>
                <a:cs typeface="Calibri" panose="020F0502020204030204" pitchFamily="34" charset="0"/>
              </a:rPr>
              <a:t>		</a:t>
            </a:r>
          </a:p>
        </p:txBody>
      </p:sp>
      <p:grpSp>
        <p:nvGrpSpPr>
          <p:cNvPr id="10" name="Group 9">
            <a:extLst>
              <a:ext uri="{FF2B5EF4-FFF2-40B4-BE49-F238E27FC236}">
                <a16:creationId xmlns:a16="http://schemas.microsoft.com/office/drawing/2014/main" id="{97A347A2-118F-485A-94AB-833FB68AB883}"/>
              </a:ext>
            </a:extLst>
          </p:cNvPr>
          <p:cNvGrpSpPr/>
          <p:nvPr/>
        </p:nvGrpSpPr>
        <p:grpSpPr>
          <a:xfrm>
            <a:off x="7116984" y="1042347"/>
            <a:ext cx="2112134" cy="2031325"/>
            <a:chOff x="7008478" y="1150962"/>
            <a:chExt cx="2112134" cy="2031325"/>
          </a:xfrm>
        </p:grpSpPr>
        <p:sp>
          <p:nvSpPr>
            <p:cNvPr id="2" name="Text Box 6">
              <a:extLst>
                <a:ext uri="{FF2B5EF4-FFF2-40B4-BE49-F238E27FC236}">
                  <a16:creationId xmlns:a16="http://schemas.microsoft.com/office/drawing/2014/main" id="{9F8FF02D-E220-42BD-ADC0-689588360B1C}"/>
                </a:ext>
              </a:extLst>
            </p:cNvPr>
            <p:cNvSpPr txBox="1">
              <a:spLocks noChangeArrowheads="1"/>
            </p:cNvSpPr>
            <p:nvPr/>
          </p:nvSpPr>
          <p:spPr bwMode="auto">
            <a:xfrm>
              <a:off x="7291812" y="1150962"/>
              <a:ext cx="1828800"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p>
          </p:txBody>
        </p:sp>
        <p:sp>
          <p:nvSpPr>
            <p:cNvPr id="3" name="AutoShape 7">
              <a:extLst>
                <a:ext uri="{FF2B5EF4-FFF2-40B4-BE49-F238E27FC236}">
                  <a16:creationId xmlns:a16="http://schemas.microsoft.com/office/drawing/2014/main" id="{14ADD370-1068-8BC0-86AE-17412B0C1ED5}"/>
                </a:ext>
              </a:extLst>
            </p:cNvPr>
            <p:cNvSpPr>
              <a:spLocks/>
            </p:cNvSpPr>
            <p:nvPr/>
          </p:nvSpPr>
          <p:spPr bwMode="auto">
            <a:xfrm>
              <a:off x="7008478" y="1247135"/>
              <a:ext cx="283333" cy="1858016"/>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665BFEE4-2094-96DE-3404-16E1B1176C56}"/>
              </a:ext>
            </a:extLst>
          </p:cNvPr>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p>
        </p:txBody>
      </p:sp>
      <p:pic>
        <p:nvPicPr>
          <p:cNvPr id="7" name="Picture 6">
            <a:extLst>
              <a:ext uri="{FF2B5EF4-FFF2-40B4-BE49-F238E27FC236}">
                <a16:creationId xmlns:a16="http://schemas.microsoft.com/office/drawing/2014/main" id="{0DFC8EAE-FC32-ED7A-5C68-5CC5DE046FE6}"/>
              </a:ext>
            </a:extLst>
          </p:cNvPr>
          <p:cNvPicPr>
            <a:picLocks noChangeAspect="1"/>
          </p:cNvPicPr>
          <p:nvPr/>
        </p:nvPicPr>
        <p:blipFill rotWithShape="1">
          <a:blip r:embed="rId3"/>
          <a:srcRect l="16434" t="12427"/>
          <a:stretch/>
        </p:blipFill>
        <p:spPr>
          <a:xfrm>
            <a:off x="539941" y="1304539"/>
            <a:ext cx="1378161" cy="1863554"/>
          </a:xfrm>
          <a:prstGeom prst="rect">
            <a:avLst/>
          </a:prstGeom>
        </p:spPr>
      </p:pic>
      <p:sp>
        <p:nvSpPr>
          <p:cNvPr id="8" name="TextBox 7">
            <a:extLst>
              <a:ext uri="{FF2B5EF4-FFF2-40B4-BE49-F238E27FC236}">
                <a16:creationId xmlns:a16="http://schemas.microsoft.com/office/drawing/2014/main" id="{3E5853AB-6586-BF2A-0B18-7C986CDF5C53}"/>
              </a:ext>
            </a:extLst>
          </p:cNvPr>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p>
        </p:txBody>
      </p:sp>
      <p:sp>
        <p:nvSpPr>
          <p:cNvPr id="9" name="TextBox 8">
            <a:extLst>
              <a:ext uri="{FF2B5EF4-FFF2-40B4-BE49-F238E27FC236}">
                <a16:creationId xmlns:a16="http://schemas.microsoft.com/office/drawing/2014/main" id="{202322A7-AC34-666B-CE28-B7BE03240646}"/>
              </a:ext>
            </a:extLst>
          </p:cNvPr>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extLst>
      <p:ext uri="{BB962C8B-B14F-4D97-AF65-F5344CB8AC3E}">
        <p14:creationId xmlns:p14="http://schemas.microsoft.com/office/powerpoint/2010/main" val="361648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p>
          <a:p>
            <a:pPr marL="800100" lvl="1" indent="-342900">
              <a:buFont typeface="Arial" panose="020B0604020202020204" pitchFamily="34" charset="0"/>
              <a:buChar char="•"/>
            </a:pPr>
            <a:r>
              <a:rPr lang="en-US" dirty="0">
                <a:latin typeface="Calibri" charset="0"/>
              </a:rPr>
              <a:t>The best LM assigns high </a:t>
            </a:r>
            <a:r>
              <a:rPr lang="en-US" dirty="0">
                <a:latin typeface="Times New Roman" panose="02020603050405020304" pitchFamily="18" charset="0"/>
                <a:cs typeface="Times New Roman" panose="02020603050405020304" pitchFamily="18" charset="0"/>
              </a:rPr>
              <a:t>probability </a:t>
            </a:r>
            <a:r>
              <a:rPr lang="en-US" dirty="0">
                <a:latin typeface="Calibri" charset="0"/>
              </a:rPr>
              <a:t>to the entire test set.</a:t>
            </a:r>
          </a:p>
          <a:p>
            <a:pPr marL="403225" indent="-342900">
              <a:buFont typeface="Arial" panose="020B0604020202020204" pitchFamily="34" charset="0"/>
              <a:buChar char="•"/>
            </a:pPr>
            <a:r>
              <a:rPr lang="en-US" dirty="0">
                <a:latin typeface="Calibri" charset="0"/>
              </a:rPr>
              <a:t>When comparing two LMs, A and B</a:t>
            </a:r>
          </a:p>
          <a:p>
            <a:pPr marL="800100" lvl="1" indent="-342900">
              <a:buFont typeface="Arial" panose="020B0604020202020204" pitchFamily="34" charset="0"/>
              <a:buChar char="•"/>
            </a:pPr>
            <a:r>
              <a:rPr lang="en-US" dirty="0">
                <a:latin typeface="Calibri" charset="0"/>
              </a:rPr>
              <a:t>We compute P</a:t>
            </a:r>
            <a:r>
              <a:rPr lang="en-US" baseline="-25000" dirty="0">
                <a:latin typeface="Calibri" charset="0"/>
              </a:rPr>
              <a:t>A</a:t>
            </a:r>
            <a:r>
              <a:rPr lang="en-US" dirty="0">
                <a:latin typeface="Calibri" charset="0"/>
              </a:rPr>
              <a:t>(test set) and P</a:t>
            </a:r>
            <a:r>
              <a:rPr lang="en-US" baseline="-25000" dirty="0">
                <a:latin typeface="Calibri" charset="0"/>
              </a:rPr>
              <a:t>B</a:t>
            </a:r>
            <a:r>
              <a:rPr lang="en-US" dirty="0">
                <a:latin typeface="Calibri" charset="0"/>
              </a:rPr>
              <a:t>(test set)</a:t>
            </a:r>
          </a:p>
          <a:p>
            <a:pPr marL="800100" lvl="1" indent="-342900">
              <a:buFont typeface="Arial" panose="020B0604020202020204" pitchFamily="34" charset="0"/>
              <a:buChar char="•"/>
            </a:pPr>
            <a:r>
              <a:rPr lang="en-US" dirty="0">
                <a:latin typeface="Calibri" charset="0"/>
              </a:rPr>
              <a:t>The better LM will give a higher probability to (=be less surprised by) the test set than the other LM.</a:t>
            </a:r>
          </a:p>
        </p:txBody>
      </p:sp>
    </p:spTree>
    <p:extLst>
      <p:ext uri="{BB962C8B-B14F-4D97-AF65-F5344CB8AC3E}">
        <p14:creationId xmlns:p14="http://schemas.microsoft.com/office/powerpoint/2010/main" val="1211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800100" lvl="1" indent="-342900">
              <a:buFont typeface="Arial" panose="020B0604020202020204" pitchFamily="34" charset="0"/>
              <a:buChar char="•"/>
            </a:pPr>
            <a:r>
              <a:rPr lang="en-US" dirty="0">
                <a:latin typeface="Calibri" charset="0"/>
              </a:rPr>
              <a:t>Probability gets smaller the longer the text</a:t>
            </a:r>
          </a:p>
          <a:p>
            <a:pPr marL="800100" lvl="1" indent="-342900">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403225" indent="-342900">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403225" indent="-342900">
              <a:buFont typeface="Arial" panose="020B0604020202020204" pitchFamily="34" charset="0"/>
              <a:buChar char="•"/>
            </a:pPr>
            <a:endParaRPr lang="en-US" dirty="0">
              <a:latin typeface="Calibri" charset="0"/>
            </a:endParaRPr>
          </a:p>
          <a:p>
            <a:pPr marL="800100" lvl="1" indent="-342900">
              <a:buFont typeface="Arial" panose="020B0604020202020204" pitchFamily="34" charset="0"/>
              <a:buChar char="•"/>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p>
        </p:txBody>
      </p:sp>
      <p:graphicFrame>
        <p:nvGraphicFramePr>
          <p:cNvPr id="3" name="Object 2"/>
          <p:cNvGraphicFramePr>
            <a:graphicFrameLocks noChangeAspect="1"/>
          </p:cNvGraphicFramePr>
          <p:nvPr>
            <p:extLst>
              <p:ext uri="{D42A27DB-BD31-4B8C-83A1-F6EECF244321}">
                <p14:modId xmlns:p14="http://schemas.microsoft.com/office/powerpoint/2010/main" val="1344170314"/>
              </p:ext>
            </p:extLst>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spid="_x0000_s10245"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131036" y="2952750"/>
                        <a:ext cx="3581033" cy="2190750"/>
                      </a:xfrm>
                      <a:prstGeom prst="rect">
                        <a:avLst/>
                      </a:prstGeom>
                    </p:spPr>
                  </p:pic>
                </p:oleObj>
              </mc:Fallback>
            </mc:AlternateContent>
          </a:graphicData>
        </a:graphic>
      </p:graphicFrame>
    </p:spTree>
    <p:extLst>
      <p:ext uri="{BB962C8B-B14F-4D97-AF65-F5344CB8AC3E}">
        <p14:creationId xmlns:p14="http://schemas.microsoft.com/office/powerpoint/2010/main" val="18811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charset="0"/>
              </a:rPr>
              <a:t>Perplexity</a:t>
            </a:r>
            <a:r>
              <a:rPr lang="en-US" dirty="0">
                <a:latin typeface="Calibri" charset="0"/>
              </a:rPr>
              <a:t> is the </a:t>
            </a:r>
            <a:r>
              <a:rPr lang="en-US" b="1" dirty="0">
                <a:latin typeface="Calibri" charset="0"/>
              </a:rPr>
              <a:t>inverse</a:t>
            </a:r>
            <a:r>
              <a:rPr lang="en-US" dirty="0">
                <a:latin typeface="Calibri" charset="0"/>
              </a:rPr>
              <a:t> probability of the test set, normalized by the number of words</a:t>
            </a: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dirty="0">
              <a:latin typeface="Calibri" charset="0"/>
            </a:endParaRPr>
          </a:p>
          <a:p>
            <a:pPr marL="457200" lvl="1" indent="0">
              <a:buNone/>
            </a:pPr>
            <a:endParaRPr lang="en-US" sz="2400" b="1" dirty="0">
              <a:latin typeface="Calibri"/>
              <a:cs typeface="Calibri"/>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457200" lvl="1" indent="0">
              <a:buNone/>
            </a:pPr>
            <a:r>
              <a:rPr lang="en-US" dirty="0">
                <a:latin typeface="Calibri" panose="020F0502020204030204" pitchFamily="34" charset="0"/>
                <a:cs typeface="Calibri" panose="020F0502020204030204" pitchFamily="34" charset="0"/>
              </a:rPr>
              <a:t>Probability range is  [0,1], perplexity range is [1,∞]</a:t>
            </a:r>
          </a:p>
          <a:p>
            <a:pPr marL="457200" lvl="1" indent="0">
              <a:buNone/>
            </a:pPr>
            <a:r>
              <a:rPr lang="en-US" sz="2400" b="1" dirty="0">
                <a:solidFill>
                  <a:srgbClr val="0200FF"/>
                </a:solidFill>
                <a:latin typeface="Calibri"/>
                <a:cs typeface="Calibri"/>
              </a:rPr>
              <a:t>Minimizing perplexity is the same as maximizing probability</a:t>
            </a:r>
          </a:p>
          <a:p>
            <a:pPr marL="457200" lvl="1" indent="0">
              <a:buNone/>
            </a:pPr>
            <a:endParaRPr lang="en-US" dirty="0">
              <a:latin typeface="Calibri"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p>
        </p:txBody>
      </p:sp>
      <p:graphicFrame>
        <p:nvGraphicFramePr>
          <p:cNvPr id="3" name="Object 2"/>
          <p:cNvGraphicFramePr>
            <a:graphicFrameLocks noChangeAspect="1"/>
          </p:cNvGraphicFramePr>
          <p:nvPr>
            <p:extLst>
              <p:ext uri="{D42A27DB-BD31-4B8C-83A1-F6EECF244321}">
                <p14:modId xmlns:p14="http://schemas.microsoft.com/office/powerpoint/2010/main" val="661448604"/>
              </p:ext>
            </p:extLst>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11269" name="Equation" r:id="rId4" imgW="2159000" imgH="1320800" progId="Equation.3">
                  <p:embed/>
                </p:oleObj>
              </mc:Choice>
              <mc:Fallback>
                <p:oleObj name="Equation" r:id="rId4" imgW="2159000" imgH="1320800" progId="Equation.3">
                  <p:embed/>
                  <p:pic>
                    <p:nvPicPr>
                      <p:cNvPr id="3" name="Object 2"/>
                      <p:cNvPicPr/>
                      <p:nvPr/>
                    </p:nvPicPr>
                    <p:blipFill>
                      <a:blip r:embed="rId5"/>
                      <a:stretch>
                        <a:fillRect/>
                      </a:stretch>
                    </p:blipFill>
                    <p:spPr>
                      <a:xfrm>
                        <a:off x="2590800" y="1657350"/>
                        <a:ext cx="3276600" cy="2004508"/>
                      </a:xfrm>
                      <a:prstGeom prst="rect">
                        <a:avLst/>
                      </a:prstGeom>
                    </p:spPr>
                  </p:pic>
                </p:oleObj>
              </mc:Fallback>
            </mc:AlternateContent>
          </a:graphicData>
        </a:graphic>
      </p:graphicFrame>
    </p:spTree>
    <p:extLst>
      <p:ext uri="{BB962C8B-B14F-4D97-AF65-F5344CB8AC3E}">
        <p14:creationId xmlns:p14="http://schemas.microsoft.com/office/powerpoint/2010/main" val="3773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611349" y="1352550"/>
            <a:ext cx="8534400" cy="3790950"/>
          </a:xfrm>
        </p:spPr>
        <p:txBody>
          <a:bodyPr/>
          <a:lstStyle/>
          <a:p>
            <a:r>
              <a:rPr lang="en-US" sz="2800" dirty="0"/>
              <a:t>Today’s goal: assign a probability to a sentence</a:t>
            </a:r>
          </a:p>
          <a:p>
            <a:pPr lvl="3"/>
            <a:r>
              <a:rPr lang="en-US" sz="2400" dirty="0"/>
              <a:t>Machine Translation:</a:t>
            </a:r>
          </a:p>
          <a:p>
            <a:pPr lvl="4"/>
            <a:r>
              <a:rPr lang="en-US" sz="2000" dirty="0"/>
              <a:t>P(</a:t>
            </a:r>
            <a:r>
              <a:rPr lang="en-US" sz="2000" b="1" dirty="0"/>
              <a:t>high </a:t>
            </a:r>
            <a:r>
              <a:rPr lang="en-US" sz="2000" dirty="0"/>
              <a:t>winds </a:t>
            </a:r>
            <a:r>
              <a:rPr lang="en-US" sz="2000" dirty="0" err="1"/>
              <a:t>tonite</a:t>
            </a:r>
            <a:r>
              <a:rPr lang="en-US" sz="2000" dirty="0"/>
              <a:t>) &gt; P(</a:t>
            </a:r>
            <a:r>
              <a:rPr lang="en-US" sz="2000" b="1" dirty="0"/>
              <a:t>large</a:t>
            </a:r>
            <a:r>
              <a:rPr lang="en-US" sz="2000" dirty="0"/>
              <a:t> winds </a:t>
            </a:r>
            <a:r>
              <a:rPr lang="en-US" sz="2000" dirty="0" err="1"/>
              <a:t>tonite</a:t>
            </a:r>
            <a:r>
              <a:rPr lang="en-US" sz="2000" dirty="0"/>
              <a:t>)</a:t>
            </a:r>
          </a:p>
          <a:p>
            <a:pPr lvl="3"/>
            <a:r>
              <a:rPr lang="en-US" sz="2400" dirty="0"/>
              <a:t>Spell Correction</a:t>
            </a:r>
          </a:p>
          <a:p>
            <a:pPr lvl="4"/>
            <a:r>
              <a:rPr lang="en-US" sz="2000" dirty="0"/>
              <a:t>The office is about fifteen </a:t>
            </a:r>
            <a:r>
              <a:rPr lang="en-US" sz="2000" b="1" dirty="0"/>
              <a:t>minuets</a:t>
            </a:r>
            <a:r>
              <a:rPr lang="en-US" sz="2000" dirty="0"/>
              <a:t> from my house</a:t>
            </a:r>
          </a:p>
          <a:p>
            <a:pPr lvl="5"/>
            <a:r>
              <a:rPr lang="en-US" sz="1800" dirty="0"/>
              <a:t>P(about fifteen </a:t>
            </a:r>
            <a:r>
              <a:rPr lang="en-US" sz="1800" b="1" dirty="0"/>
              <a:t>minutes</a:t>
            </a:r>
            <a:r>
              <a:rPr lang="en-US" sz="1800" dirty="0"/>
              <a:t> from) &gt; P(about fifteen </a:t>
            </a:r>
            <a:r>
              <a:rPr lang="en-US" sz="1800" b="1" dirty="0"/>
              <a:t>minuets</a:t>
            </a:r>
            <a:r>
              <a:rPr lang="en-US" sz="1800" dirty="0"/>
              <a:t> from)</a:t>
            </a:r>
            <a:endParaRPr lang="en-US" sz="2000" dirty="0"/>
          </a:p>
          <a:p>
            <a:pPr lvl="3"/>
            <a:r>
              <a:rPr lang="en-US" sz="2400" dirty="0"/>
              <a:t>Speech Recognition</a:t>
            </a:r>
          </a:p>
          <a:p>
            <a:pPr lvl="4"/>
            <a:r>
              <a:rPr lang="en-US" sz="2000" dirty="0"/>
              <a:t>P(I saw a van) &gt;&gt; P(eyes awe of an)</a:t>
            </a:r>
          </a:p>
          <a:p>
            <a:pPr lvl="3"/>
            <a:r>
              <a:rPr lang="en-US" sz="2400" dirty="0"/>
              <a:t>+ Summarization, question-answering, etc., etc.!!</a:t>
            </a:r>
            <a:endParaRPr lang="en-US" sz="2000" dirty="0"/>
          </a:p>
        </p:txBody>
      </p:sp>
      <p:sp>
        <p:nvSpPr>
          <p:cNvPr id="4" name="TextBox 3"/>
          <p:cNvSpPr txBox="1"/>
          <p:nvPr/>
        </p:nvSpPr>
        <p:spPr>
          <a:xfrm>
            <a:off x="304800" y="2800350"/>
            <a:ext cx="1021684"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0"/>
                <a:cs typeface="Calibri"/>
              </a:rPr>
              <a:t>Why?</a:t>
            </a:r>
          </a:p>
        </p:txBody>
      </p:sp>
    </p:spTree>
    <p:extLst>
      <p:ext uri="{BB962C8B-B14F-4D97-AF65-F5344CB8AC3E}">
        <p14:creationId xmlns:p14="http://schemas.microsoft.com/office/powerpoint/2010/main" val="37651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p>
        </p:txBody>
      </p:sp>
      <p:pic>
        <p:nvPicPr>
          <p:cNvPr id="137221" name="Picture 5" descr="pp2"/>
          <p:cNvPicPr>
            <a:picLocks noChangeAspect="1" noChangeArrowheads="1"/>
          </p:cNvPicPr>
          <p:nvPr/>
        </p:nvPicPr>
        <p:blipFill>
          <a:blip r:embed="rId4"/>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a:cs typeface="Calibri"/>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8441107"/>
              </p:ext>
            </p:extLst>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12293" name="Equation" r:id="rId6" imgW="2159000" imgH="1320800" progId="Equation.3">
                  <p:embed/>
                </p:oleObj>
              </mc:Choice>
              <mc:Fallback>
                <p:oleObj name="Equation" r:id="rId6" imgW="2159000" imgH="1320800" progId="Equation.3">
                  <p:embed/>
                  <p:pic>
                    <p:nvPicPr>
                      <p:cNvPr id="3" name="Object 2"/>
                      <p:cNvPicPr/>
                      <p:nvPr/>
                    </p:nvPicPr>
                    <p:blipFill>
                      <a:blip r:embed="rId7"/>
                      <a:stretch>
                        <a:fillRect/>
                      </a:stretch>
                    </p:blipFill>
                    <p:spPr>
                      <a:xfrm>
                        <a:off x="2514600" y="876300"/>
                        <a:ext cx="3206898" cy="196186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BAD823-0F1B-9B65-9CAB-18C91D0E07E9}"/>
              </a:ext>
            </a:extLst>
          </p:cNvPr>
          <p:cNvSpPr txBox="1"/>
          <p:nvPr/>
        </p:nvSpPr>
        <p:spPr>
          <a:xfrm>
            <a:off x="1080310" y="4266875"/>
            <a:ext cx="1481496" cy="461665"/>
          </a:xfrm>
          <a:prstGeom prst="rect">
            <a:avLst/>
          </a:prstGeom>
          <a:noFill/>
        </p:spPr>
        <p:txBody>
          <a:bodyPr wrap="none" rtlCol="0">
            <a:spAutoFit/>
          </a:bodyPr>
          <a:lstStyle/>
          <a:p>
            <a:r>
              <a:rPr lang="en-US" dirty="0"/>
              <a:t>Bigrams:</a:t>
            </a:r>
          </a:p>
        </p:txBody>
      </p:sp>
      <p:sp>
        <p:nvSpPr>
          <p:cNvPr id="8" name="TextBox 7">
            <a:extLst>
              <a:ext uri="{FF2B5EF4-FFF2-40B4-BE49-F238E27FC236}">
                <a16:creationId xmlns:a16="http://schemas.microsoft.com/office/drawing/2014/main" id="{E802AF8F-41EF-059B-0D10-CAB04E4AFB38}"/>
              </a:ext>
            </a:extLst>
          </p:cNvPr>
          <p:cNvSpPr txBox="1"/>
          <p:nvPr/>
        </p:nvSpPr>
        <p:spPr>
          <a:xfrm>
            <a:off x="914400" y="3238306"/>
            <a:ext cx="1813317" cy="461665"/>
          </a:xfrm>
          <a:prstGeom prst="rect">
            <a:avLst/>
          </a:prstGeom>
          <a:noFill/>
        </p:spPr>
        <p:txBody>
          <a:bodyPr wrap="none" rtlCol="0">
            <a:spAutoFit/>
          </a:bodyPr>
          <a:lstStyle/>
          <a:p>
            <a:r>
              <a:rPr lang="en-US" dirty="0"/>
              <a:t>Chain rule:</a:t>
            </a:r>
          </a:p>
        </p:txBody>
      </p:sp>
    </p:spTree>
    <p:extLst>
      <p:ext uri="{BB962C8B-B14F-4D97-AF65-F5344CB8AC3E}">
        <p14:creationId xmlns:p14="http://schemas.microsoft.com/office/powerpoint/2010/main" val="10377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p>
        </p:txBody>
      </p:sp>
      <p:sp>
        <p:nvSpPr>
          <p:cNvPr id="4" name="Content Placeholder 3">
            <a:extLst>
              <a:ext uri="{FF2B5EF4-FFF2-40B4-BE49-F238E27FC236}">
                <a16:creationId xmlns:a16="http://schemas.microsoft.com/office/drawing/2014/main" id="{EDD25FE2-F25F-2343-EAEF-06035FC37BFE}"/>
              </a:ext>
            </a:extLst>
          </p:cNvPr>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p>
          <a:p>
            <a:r>
              <a:rPr lang="en-US" sz="2000" dirty="0">
                <a:latin typeface="Calibri" panose="020F0502020204030204" pitchFamily="34" charset="0"/>
                <a:cs typeface="Calibri" panose="020F0502020204030204" pitchFamily="34" charset="0"/>
              </a:rPr>
              <a:t>We would expect the probability to be higher, and hence the perplexity to be smaller:</a:t>
            </a:r>
          </a:p>
          <a:p>
            <a:pPr marL="150813"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p>
        </p:txBody>
      </p:sp>
      <p:sp>
        <p:nvSpPr>
          <p:cNvPr id="6" name="TextBox 5">
            <a:extLst>
              <a:ext uri="{FF2B5EF4-FFF2-40B4-BE49-F238E27FC236}">
                <a16:creationId xmlns:a16="http://schemas.microsoft.com/office/drawing/2014/main" id="{18143188-7E77-0085-D972-C00E0E17ADC9}"/>
              </a:ext>
            </a:extLst>
          </p:cNvPr>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359469E-4074-22F6-9631-0F288E66275E}"/>
              </a:ext>
            </a:extLst>
          </p:cNvPr>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D6EF3E8-5A61-8569-4443-D2FC8B27E4E8}"/>
              </a:ext>
            </a:extLst>
          </p:cNvPr>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p>
        </p:txBody>
      </p:sp>
      <p:sp>
        <p:nvSpPr>
          <p:cNvPr id="12" name="TextBox 11">
            <a:extLst>
              <a:ext uri="{FF2B5EF4-FFF2-40B4-BE49-F238E27FC236}">
                <a16:creationId xmlns:a16="http://schemas.microsoft.com/office/drawing/2014/main" id="{92FAE3ED-B767-C70C-7DA0-83E2223649AC}"/>
              </a:ext>
            </a:extLst>
          </p:cNvPr>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a:extLst>
              <a:ext uri="{FF2B5EF4-FFF2-40B4-BE49-F238E27FC236}">
                <a16:creationId xmlns:a16="http://schemas.microsoft.com/office/drawing/2014/main" id="{8DFEC6E6-0EB0-65A1-CACD-3FFBB09068CA}"/>
              </a:ext>
            </a:extLst>
          </p:cNvPr>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a:extLst>
              <a:ext uri="{FF2B5EF4-FFF2-40B4-BE49-F238E27FC236}">
                <a16:creationId xmlns:a16="http://schemas.microsoft.com/office/drawing/2014/main" id="{A01D8239-0E04-B4FD-F03A-F629149374CB}"/>
              </a:ext>
            </a:extLst>
          </p:cNvPr>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a:extLst>
              <a:ext uri="{FF2B5EF4-FFF2-40B4-BE49-F238E27FC236}">
                <a16:creationId xmlns:a16="http://schemas.microsoft.com/office/drawing/2014/main" id="{538F8BEB-ABCD-4AE7-EB05-45E3230FFFD2}"/>
              </a:ext>
            </a:extLst>
          </p:cNvPr>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extLst>
      <p:ext uri="{BB962C8B-B14F-4D97-AF65-F5344CB8AC3E}">
        <p14:creationId xmlns:p14="http://schemas.microsoft.com/office/powerpoint/2010/main" val="119384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99060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84444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ＭＳ Ｐゴシック" charset="0"/>
                <a:cs typeface="Calibri (Headings)"/>
              </a:rPr>
              <a:t>Language Modeling</a:t>
            </a: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charset="0"/>
              <a:buNone/>
            </a:pPr>
            <a:r>
              <a:rPr lang="en-US" sz="3600" dirty="0">
                <a:solidFill>
                  <a:srgbClr val="A4001D"/>
                </a:solidFill>
                <a:latin typeface="Calibri"/>
                <a:ea typeface="ＭＳ Ｐゴシック" charset="0"/>
                <a:cs typeface="Calibri"/>
              </a:rPr>
              <a:t>Sampling and Generalization</a:t>
            </a:r>
          </a:p>
        </p:txBody>
      </p:sp>
      <p:sp>
        <p:nvSpPr>
          <p:cNvPr id="2" name="Text Placeholder 1">
            <a:extLst>
              <a:ext uri="{FF2B5EF4-FFF2-40B4-BE49-F238E27FC236}">
                <a16:creationId xmlns:a16="http://schemas.microsoft.com/office/drawing/2014/main" id="{9A75E902-FA31-A14D-9EDA-DACF849E978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107898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0ED-F5DE-1139-A850-39CC26ECFFD5}"/>
              </a:ext>
            </a:extLst>
          </p:cNvPr>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p>
        </p:txBody>
      </p:sp>
      <p:sp>
        <p:nvSpPr>
          <p:cNvPr id="3" name="Content Placeholder 2">
            <a:extLst>
              <a:ext uri="{FF2B5EF4-FFF2-40B4-BE49-F238E27FC236}">
                <a16:creationId xmlns:a16="http://schemas.microsoft.com/office/drawing/2014/main" id="{60318581-88F2-C9AD-31BC-C8BBE127FC08}"/>
              </a:ext>
            </a:extLst>
          </p:cNvPr>
          <p:cNvSpPr>
            <a:spLocks noGrp="1"/>
          </p:cNvSpPr>
          <p:nvPr>
            <p:ph idx="1"/>
          </p:nvPr>
        </p:nvSpPr>
        <p:spPr>
          <a:xfrm>
            <a:off x="914400" y="1200150"/>
            <a:ext cx="7924800" cy="3733800"/>
          </a:xfrm>
        </p:spPr>
        <p:txBody>
          <a:bodyPr>
            <a:normAutofit fontScale="92500" lnSpcReduction="10000"/>
          </a:bodyPr>
          <a:lstStyle/>
          <a:p>
            <a:r>
              <a:rPr lang="en-US" sz="3200" dirty="0"/>
              <a:t>Unigram:</a:t>
            </a:r>
          </a:p>
          <a:p>
            <a:r>
              <a:rPr lang="en-US" sz="100" dirty="0"/>
              <a:t/>
            </a:r>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p>
          <a:p>
            <a:endParaRPr lang="en-US" sz="2200" dirty="0">
              <a:effectLst/>
              <a:latin typeface="Courier" pitchFamily="2" charset="0"/>
            </a:endParaRPr>
          </a:p>
          <a:p>
            <a:r>
              <a:rPr lang="en-US" sz="3200" dirty="0"/>
              <a:t>Bigram:</a:t>
            </a:r>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p>
        </p:txBody>
      </p:sp>
      <p:pic>
        <p:nvPicPr>
          <p:cNvPr id="4" name="Picture 3">
            <a:extLst>
              <a:ext uri="{FF2B5EF4-FFF2-40B4-BE49-F238E27FC236}">
                <a16:creationId xmlns:a16="http://schemas.microsoft.com/office/drawing/2014/main" id="{063DB5FD-BEC4-E40F-8FD1-8CF6714B7130}"/>
              </a:ext>
            </a:extLst>
          </p:cNvPr>
          <p:cNvPicPr>
            <a:picLocks noChangeAspect="1"/>
          </p:cNvPicPr>
          <p:nvPr/>
        </p:nvPicPr>
        <p:blipFill rotWithShape="1">
          <a:blip r:embed="rId3"/>
          <a:srcRect l="16434" t="12427"/>
          <a:stretch/>
        </p:blipFill>
        <p:spPr>
          <a:xfrm>
            <a:off x="8061960" y="149163"/>
            <a:ext cx="777240" cy="1050987"/>
          </a:xfrm>
          <a:prstGeom prst="rect">
            <a:avLst/>
          </a:prstGeom>
        </p:spPr>
      </p:pic>
      <p:sp>
        <p:nvSpPr>
          <p:cNvPr id="5" name="TextBox 4">
            <a:extLst>
              <a:ext uri="{FF2B5EF4-FFF2-40B4-BE49-F238E27FC236}">
                <a16:creationId xmlns:a16="http://schemas.microsoft.com/office/drawing/2014/main" id="{D5DB70E3-97DA-EEDA-C5E7-F157CC0DC75E}"/>
              </a:ext>
            </a:extLst>
          </p:cNvPr>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p>
        </p:txBody>
      </p:sp>
    </p:spTree>
    <p:extLst>
      <p:ext uri="{BB962C8B-B14F-4D97-AF65-F5344CB8AC3E}">
        <p14:creationId xmlns:p14="http://schemas.microsoft.com/office/powerpoint/2010/main" val="194628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36-8132-16F6-4960-AD387E09E02C}"/>
              </a:ext>
            </a:extLst>
          </p:cNvPr>
          <p:cNvSpPr>
            <a:spLocks noGrp="1"/>
          </p:cNvSpPr>
          <p:nvPr>
            <p:ph type="title"/>
          </p:nvPr>
        </p:nvSpPr>
        <p:spPr>
          <a:xfrm>
            <a:off x="822960" y="119702"/>
            <a:ext cx="7940040" cy="680397"/>
          </a:xfrm>
        </p:spPr>
        <p:txBody>
          <a:bodyPr>
            <a:normAutofit fontScale="90000"/>
          </a:bodyPr>
          <a:lstStyle/>
          <a:p>
            <a:r>
              <a:rPr lang="en-US" dirty="0"/>
              <a:t>How Shannon sampled those words in 1948</a:t>
            </a:r>
          </a:p>
        </p:txBody>
      </p:sp>
      <p:sp>
        <p:nvSpPr>
          <p:cNvPr id="3" name="Content Placeholder 2">
            <a:extLst>
              <a:ext uri="{FF2B5EF4-FFF2-40B4-BE49-F238E27FC236}">
                <a16:creationId xmlns:a16="http://schemas.microsoft.com/office/drawing/2014/main" id="{1437AC45-7CC5-5DD8-D75D-1714F7961EB0}"/>
              </a:ext>
            </a:extLst>
          </p:cNvPr>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"Open </a:t>
            </a:r>
            <a:r>
              <a:rPr lang="en-US" sz="2400" dirty="0">
                <a:effectLst/>
                <a:latin typeface="Times New Roman" panose="02020603050405020304" pitchFamily="18" charset="0"/>
                <a:cs typeface="Times New Roman" panose="02020603050405020304" pitchFamily="18"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endParaRPr lang="en-US" dirty="0"/>
          </a:p>
        </p:txBody>
      </p:sp>
      <p:pic>
        <p:nvPicPr>
          <p:cNvPr id="5" name="Picture 4" descr="Stack of open books">
            <a:extLst>
              <a:ext uri="{FF2B5EF4-FFF2-40B4-BE49-F238E27FC236}">
                <a16:creationId xmlns:a16="http://schemas.microsoft.com/office/drawing/2014/main" id="{4D0930A4-6E5F-30F4-7A8B-3652CAB4BBF9}"/>
              </a:ext>
            </a:extLst>
          </p:cNvPr>
          <p:cNvPicPr>
            <a:picLocks noChangeAspect="1"/>
          </p:cNvPicPr>
          <p:nvPr/>
        </p:nvPicPr>
        <p:blipFill rotWithShape="1">
          <a:blip r:embed="rId3"/>
          <a:srcRect t="44606"/>
          <a:stretch/>
        </p:blipFill>
        <p:spPr>
          <a:xfrm>
            <a:off x="1676400" y="930124"/>
            <a:ext cx="5410200" cy="1995990"/>
          </a:xfrm>
          <a:prstGeom prst="rect">
            <a:avLst/>
          </a:prstGeom>
        </p:spPr>
      </p:pic>
    </p:spTree>
    <p:extLst>
      <p:ext uri="{BB962C8B-B14F-4D97-AF65-F5344CB8AC3E}">
        <p14:creationId xmlns:p14="http://schemas.microsoft.com/office/powerpoint/2010/main" val="184848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33981-3D9D-6E3B-B181-98D552D3938B}"/>
              </a:ext>
            </a:extLst>
          </p:cNvPr>
          <p:cNvSpPr>
            <a:spLocks noGrp="1"/>
          </p:cNvSpPr>
          <p:nvPr>
            <p:ph type="title"/>
          </p:nvPr>
        </p:nvSpPr>
        <p:spPr/>
        <p:txBody>
          <a:bodyPr/>
          <a:lstStyle/>
          <a:p>
            <a:r>
              <a:rPr lang="en-US" dirty="0"/>
              <a:t>Sampling a word from a distribution</a:t>
            </a:r>
          </a:p>
        </p:txBody>
      </p:sp>
      <p:pic>
        <p:nvPicPr>
          <p:cNvPr id="8" name="Content Placeholder 7">
            <a:extLst>
              <a:ext uri="{FF2B5EF4-FFF2-40B4-BE49-F238E27FC236}">
                <a16:creationId xmlns:a16="http://schemas.microsoft.com/office/drawing/2014/main" id="{396AC735-A147-5A39-DCA1-E0C1420D04B6}"/>
              </a:ext>
            </a:extLst>
          </p:cNvPr>
          <p:cNvPicPr>
            <a:picLocks noGrp="1" noChangeAspect="1"/>
          </p:cNvPicPr>
          <p:nvPr>
            <p:ph idx="1"/>
          </p:nvPr>
        </p:nvPicPr>
        <p:blipFill>
          <a:blip r:embed="rId3"/>
          <a:stretch>
            <a:fillRect/>
          </a:stretch>
        </p:blipFill>
        <p:spPr>
          <a:xfrm>
            <a:off x="553941" y="1581150"/>
            <a:ext cx="8132859" cy="2590800"/>
          </a:xfrm>
        </p:spPr>
      </p:pic>
      <p:pic>
        <p:nvPicPr>
          <p:cNvPr id="10" name="Picture 9">
            <a:extLst>
              <a:ext uri="{FF2B5EF4-FFF2-40B4-BE49-F238E27FC236}">
                <a16:creationId xmlns:a16="http://schemas.microsoft.com/office/drawing/2014/main" id="{A2F0E88D-D008-CEBF-C44F-1D197CD79B44}"/>
              </a:ext>
            </a:extLst>
          </p:cNvPr>
          <p:cNvPicPr>
            <a:picLocks noChangeAspect="1"/>
          </p:cNvPicPr>
          <p:nvPr/>
        </p:nvPicPr>
        <p:blipFill>
          <a:blip r:embed="rId4"/>
          <a:stretch>
            <a:fillRect/>
          </a:stretch>
        </p:blipFill>
        <p:spPr>
          <a:xfrm>
            <a:off x="7919576" y="100652"/>
            <a:ext cx="894367" cy="920750"/>
          </a:xfrm>
          <a:prstGeom prst="rect">
            <a:avLst/>
          </a:prstGeom>
        </p:spPr>
      </p:pic>
    </p:spTree>
    <p:extLst>
      <p:ext uri="{BB962C8B-B14F-4D97-AF65-F5344CB8AC3E}">
        <p14:creationId xmlns:p14="http://schemas.microsoft.com/office/powerpoint/2010/main" val="786868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charset="0"/>
              </a:rPr>
              <a:t>Choose a random bigram (&lt;s&gt;, w) </a:t>
            </a:r>
          </a:p>
          <a:p>
            <a:pPr eaLnBrk="1" hangingPunct="1"/>
            <a:r>
              <a:rPr lang="en-US" sz="1800" dirty="0">
                <a:latin typeface="Calibri" charset="0"/>
              </a:rPr>
              <a:t>        according to its probability p(w|&lt;s&gt;)</a:t>
            </a:r>
          </a:p>
          <a:p>
            <a:pPr eaLnBrk="1" hangingPunct="1"/>
            <a:r>
              <a:rPr lang="en-US" sz="1800" dirty="0">
                <a:latin typeface="Calibri" charset="0"/>
              </a:rPr>
              <a:t>Now choose a random bigram        (w, x) according to its probability p(</a:t>
            </a:r>
            <a:r>
              <a:rPr lang="en-US" sz="1800" dirty="0" err="1">
                <a:latin typeface="Calibri" charset="0"/>
              </a:rPr>
              <a:t>x|w</a:t>
            </a:r>
            <a:r>
              <a:rPr lang="en-US" sz="1800" dirty="0">
                <a:latin typeface="Calibri" charset="0"/>
              </a:rPr>
              <a:t>)</a:t>
            </a:r>
          </a:p>
          <a:p>
            <a:pPr eaLnBrk="1" hangingPunct="1"/>
            <a:r>
              <a:rPr lang="en-US" sz="1800" dirty="0">
                <a:latin typeface="Calibri" charset="0"/>
              </a:rPr>
              <a:t>And so on until we choose &lt;/s&gt;</a:t>
            </a:r>
          </a:p>
          <a:p>
            <a:pPr eaLnBrk="1" hangingPunct="1">
              <a:lnSpc>
                <a:spcPct val="90000"/>
              </a:lnSpc>
            </a:pPr>
            <a:r>
              <a:rPr lang="en-US" sz="1800" dirty="0">
                <a:latin typeface="Calibri" charset="0"/>
              </a:rPr>
              <a:t>Then string the words together</a:t>
            </a:r>
            <a:endParaRPr lang="en-US" sz="1800" dirty="0">
              <a:solidFill>
                <a:srgbClr val="A50021"/>
              </a:solidFill>
              <a:latin typeface="Calibri"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5762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D369-FD48-C34F-1DB6-83ADBD8E59DC}"/>
              </a:ext>
            </a:extLst>
          </p:cNvPr>
          <p:cNvSpPr>
            <a:spLocks noGrp="1"/>
          </p:cNvSpPr>
          <p:nvPr>
            <p:ph type="title"/>
          </p:nvPr>
        </p:nvSpPr>
        <p:spPr/>
        <p:txBody>
          <a:bodyPr/>
          <a:lstStyle/>
          <a:p>
            <a:r>
              <a:rPr lang="en-US" dirty="0"/>
              <a:t>Note: there are other sampling methods</a:t>
            </a:r>
          </a:p>
        </p:txBody>
      </p:sp>
      <p:sp>
        <p:nvSpPr>
          <p:cNvPr id="3" name="Content Placeholder 2">
            <a:extLst>
              <a:ext uri="{FF2B5EF4-FFF2-40B4-BE49-F238E27FC236}">
                <a16:creationId xmlns:a16="http://schemas.microsoft.com/office/drawing/2014/main" id="{B53F9966-EE99-B1F3-3C63-A10C5350369F}"/>
              </a:ext>
            </a:extLst>
          </p:cNvPr>
          <p:cNvSpPr>
            <a:spLocks noGrp="1"/>
          </p:cNvSpPr>
          <p:nvPr>
            <p:ph idx="1"/>
          </p:nvPr>
        </p:nvSpPr>
        <p:spPr/>
        <p:txBody>
          <a:bodyPr/>
          <a:lstStyle/>
          <a:p>
            <a:pPr marL="0" indent="0">
              <a:buNone/>
            </a:pPr>
            <a:r>
              <a:rPr lang="en-US" dirty="0"/>
              <a:t>Used for neural language models</a:t>
            </a:r>
          </a:p>
          <a:p>
            <a:pPr marL="0" indent="0">
              <a:buNone/>
            </a:pPr>
            <a:r>
              <a:rPr lang="en-US" dirty="0"/>
              <a:t>Many of them avoid generating words from the very unlikely tail of the distribution</a:t>
            </a:r>
          </a:p>
          <a:p>
            <a:pPr marL="0" indent="0">
              <a:buNone/>
            </a:pPr>
            <a:r>
              <a:rPr lang="en-US" dirty="0"/>
              <a:t>We'll discuss when we get to neural LM decoding:</a:t>
            </a:r>
          </a:p>
          <a:p>
            <a:pPr lvl="1"/>
            <a:r>
              <a:rPr lang="en-US" dirty="0"/>
              <a:t>Temperature sampling</a:t>
            </a:r>
          </a:p>
          <a:p>
            <a:pPr lvl="1"/>
            <a:r>
              <a:rPr lang="en-US" dirty="0"/>
              <a:t>Top-k sampling</a:t>
            </a:r>
          </a:p>
          <a:p>
            <a:pPr lvl="1"/>
            <a:r>
              <a:rPr lang="en-US" dirty="0"/>
              <a:t>Top-p sampling</a:t>
            </a:r>
          </a:p>
        </p:txBody>
      </p:sp>
    </p:spTree>
    <p:extLst>
      <p:ext uri="{BB962C8B-B14F-4D97-AF65-F5344CB8AC3E}">
        <p14:creationId xmlns:p14="http://schemas.microsoft.com/office/powerpoint/2010/main" val="343359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eaLnBrk="1" hangingPunct="1">
              <a:buNone/>
            </a:pPr>
            <a:r>
              <a:rPr lang="en-US" dirty="0">
                <a:latin typeface="Calibri" charset="0"/>
              </a:rPr>
              <a:t> </a:t>
            </a:r>
          </a:p>
        </p:txBody>
      </p:sp>
      <p:pic>
        <p:nvPicPr>
          <p:cNvPr id="5" name="Picture 8"/>
          <p:cNvPicPr>
            <a:picLocks noChangeAspect="1"/>
          </p:cNvPicPr>
          <p:nvPr/>
        </p:nvPicPr>
        <p:blipFill>
          <a:blip r:embed="rId3"/>
          <a:srcRect/>
          <a:stretch/>
        </p:blipFill>
        <p:spPr bwMode="auto">
          <a:xfrm>
            <a:off x="496839" y="1262935"/>
            <a:ext cx="8342361" cy="3366215"/>
          </a:xfrm>
          <a:prstGeom prst="rect">
            <a:avLst/>
          </a:prstGeom>
          <a:noFill/>
          <a:ln w="9525">
            <a:noFill/>
            <a:miter lim="800000"/>
            <a:headEnd/>
            <a:tailEnd/>
          </a:ln>
        </p:spPr>
      </p:pic>
    </p:spTree>
    <p:extLst>
      <p:ext uri="{BB962C8B-B14F-4D97-AF65-F5344CB8AC3E}">
        <p14:creationId xmlns:p14="http://schemas.microsoft.com/office/powerpoint/2010/main" val="1281553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304800" y="1276350"/>
            <a:ext cx="8534400" cy="3333750"/>
          </a:xfrm>
        </p:spPr>
        <p:txBody>
          <a:bodyPr/>
          <a:lstStyle/>
          <a:p>
            <a:pPr eaLnBrk="1" hangingPunct="1"/>
            <a:r>
              <a:rPr lang="en-US" sz="2800" dirty="0">
                <a:latin typeface="Calibri" charset="0"/>
              </a:rPr>
              <a:t>Goal: compute the probability of a sentence or sequence of words:</a:t>
            </a:r>
          </a:p>
          <a:p>
            <a:pPr lvl="1" eaLnBrk="1" hangingPunct="1">
              <a:buNone/>
            </a:pPr>
            <a:r>
              <a:rPr lang="en-US" sz="2800"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2800"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2800"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a:t>
            </a:r>
            <a:r>
              <a:rPr lang="en-US" sz="2400" dirty="0">
                <a:latin typeface="Calibri" charset="0"/>
              </a:rPr>
              <a:t> is called a </a:t>
            </a:r>
            <a:r>
              <a:rPr lang="en-US" sz="2400" b="1" dirty="0">
                <a:solidFill>
                  <a:srgbClr val="A50021"/>
                </a:solidFill>
                <a:latin typeface="Calibri" charset="0"/>
              </a:rPr>
              <a:t>language model</a:t>
            </a:r>
            <a:r>
              <a:rPr lang="en-US" sz="2400" dirty="0">
                <a:latin typeface="Calibri" charset="0"/>
              </a:rPr>
              <a:t>.</a:t>
            </a:r>
          </a:p>
          <a:p>
            <a:pPr eaLnBrk="1" hangingPunct="1"/>
            <a:r>
              <a:rPr lang="en-US" sz="2400" dirty="0">
                <a:latin typeface="Calibri" charset="0"/>
              </a:rPr>
              <a:t>Better: </a:t>
            </a:r>
            <a:r>
              <a:rPr lang="en-US" sz="2400" b="1" dirty="0">
                <a:solidFill>
                  <a:srgbClr val="CC0033"/>
                </a:solidFill>
                <a:latin typeface="Calibri" charset="0"/>
              </a:rPr>
              <a:t>the grammar       </a:t>
            </a:r>
            <a:r>
              <a:rPr lang="en-US" sz="2400" dirty="0">
                <a:latin typeface="Calibri" charset="0"/>
              </a:rPr>
              <a:t>But </a:t>
            </a:r>
            <a:r>
              <a:rPr lang="en-US" sz="2400" b="1" dirty="0">
                <a:solidFill>
                  <a:srgbClr val="CC0033"/>
                </a:solidFill>
                <a:latin typeface="Calibri" charset="0"/>
              </a:rPr>
              <a:t>language model </a:t>
            </a:r>
            <a:r>
              <a:rPr lang="en-US" sz="2400" dirty="0">
                <a:latin typeface="Calibri" charset="0"/>
              </a:rPr>
              <a:t>or </a:t>
            </a:r>
            <a:r>
              <a:rPr lang="en-US" sz="2400" b="1" dirty="0">
                <a:solidFill>
                  <a:srgbClr val="CC0033"/>
                </a:solidFill>
                <a:latin typeface="Calibri" charset="0"/>
              </a:rPr>
              <a:t>LM </a:t>
            </a:r>
            <a:r>
              <a:rPr lang="en-US" sz="2400" dirty="0">
                <a:latin typeface="Calibri" charset="0"/>
              </a:rPr>
              <a:t>is standard</a:t>
            </a:r>
          </a:p>
        </p:txBody>
      </p:sp>
    </p:spTree>
    <p:extLst>
      <p:ext uri="{BB962C8B-B14F-4D97-AF65-F5344CB8AC3E}">
        <p14:creationId xmlns:p14="http://schemas.microsoft.com/office/powerpoint/2010/main" val="25863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charset="0"/>
              </a:rPr>
              <a:t>N=884,647 tokens, V=29,066</a:t>
            </a:r>
          </a:p>
          <a:p>
            <a:pPr marL="0" indent="0" eaLnBrk="1" hangingPunct="1">
              <a:buNone/>
            </a:pPr>
            <a:r>
              <a:rPr lang="en-US" dirty="0">
                <a:latin typeface="Calibri" charset="0"/>
              </a:rPr>
              <a:t>Shakespeare produced 300,000 bigram types out of V</a:t>
            </a:r>
            <a:r>
              <a:rPr lang="en-US" baseline="30000" dirty="0">
                <a:latin typeface="Calibri" charset="0"/>
              </a:rPr>
              <a:t>2</a:t>
            </a:r>
            <a:r>
              <a:rPr lang="en-US" dirty="0">
                <a:latin typeface="Calibri" charset="0"/>
              </a:rPr>
              <a:t>= 844 million possible bigrams.</a:t>
            </a:r>
          </a:p>
          <a:p>
            <a:pPr lvl="1"/>
            <a:r>
              <a:rPr lang="en-US" dirty="0">
                <a:latin typeface="Calibri" charset="0"/>
              </a:rPr>
              <a:t>So 99.96% of the possible bigrams were never seen (have zero entries in the table)</a:t>
            </a:r>
          </a:p>
          <a:p>
            <a:pPr lvl="1"/>
            <a:r>
              <a:rPr lang="en-US" dirty="0">
                <a:latin typeface="Calibri" charset="0"/>
              </a:rPr>
              <a:t>That sparsity is even worse for 4-grams, explaining why our sampling generated actual Shakespeare.</a:t>
            </a:r>
          </a:p>
          <a:p>
            <a:pPr eaLnBrk="1" hangingPunct="1"/>
            <a:endParaRPr lang="en-US" dirty="0">
              <a:latin typeface="Calibri" charset="0"/>
            </a:endParaRPr>
          </a:p>
        </p:txBody>
      </p:sp>
    </p:spTree>
    <p:extLst>
      <p:ext uri="{BB962C8B-B14F-4D97-AF65-F5344CB8AC3E}">
        <p14:creationId xmlns:p14="http://schemas.microsoft.com/office/powerpoint/2010/main" val="283958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p>
        </p:txBody>
      </p:sp>
      <p:pic>
        <p:nvPicPr>
          <p:cNvPr id="5" name="Picture 6"/>
          <p:cNvPicPr>
            <a:picLocks noChangeAspect="1"/>
          </p:cNvPicPr>
          <p:nvPr/>
        </p:nvPicPr>
        <p:blipFill>
          <a:blip r:embed="rId3"/>
          <a:srcRect/>
          <a:stretch/>
        </p:blipFill>
        <p:spPr bwMode="auto">
          <a:xfrm>
            <a:off x="569225" y="1561476"/>
            <a:ext cx="8150351" cy="2879465"/>
          </a:xfrm>
          <a:prstGeom prst="rect">
            <a:avLst/>
          </a:prstGeom>
          <a:noFill/>
          <a:ln w="9525">
            <a:noFill/>
            <a:miter lim="800000"/>
            <a:headEnd/>
            <a:tailEnd/>
          </a:ln>
        </p:spPr>
      </p:pic>
    </p:spTree>
    <p:extLst>
      <p:ext uri="{BB962C8B-B14F-4D97-AF65-F5344CB8AC3E}">
        <p14:creationId xmlns:p14="http://schemas.microsoft.com/office/powerpoint/2010/main" val="309061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p>
          <a:p>
            <a:pPr marL="0" indent="0">
              <a:buNone/>
            </a:pPr>
            <a:r>
              <a:rPr lang="en-US" sz="2700" dirty="0">
                <a:latin typeface="Courier" pitchFamily="2" charset="0"/>
              </a:rPr>
              <a:t>2) This shall forbid it should be branded, if renown made it empty. </a:t>
            </a:r>
          </a:p>
          <a:p>
            <a:pPr marL="0" indent="0">
              <a:buNone/>
            </a:pPr>
            <a:r>
              <a:rPr lang="en-US" sz="2700" dirty="0">
                <a:latin typeface="Courier" pitchFamily="2" charset="0"/>
              </a:rPr>
              <a:t>3) “You are uniformly charming!” cried he, with a smile of associating and now and then I bowed and they perceived a chaise and four to wish for.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52</a:t>
            </a:fld>
            <a:endParaRPr lang="en-US"/>
          </a:p>
        </p:txBody>
      </p:sp>
    </p:spTree>
    <p:extLst>
      <p:ext uri="{BB962C8B-B14F-4D97-AF65-F5344CB8AC3E}">
        <p14:creationId xmlns:p14="http://schemas.microsoft.com/office/powerpoint/2010/main" val="405592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4A73-8B6C-AF56-6A8B-316AE8CA3D57}"/>
              </a:ext>
            </a:extLst>
          </p:cNvPr>
          <p:cNvSpPr>
            <a:spLocks noGrp="1"/>
          </p:cNvSpPr>
          <p:nvPr>
            <p:ph type="title"/>
          </p:nvPr>
        </p:nvSpPr>
        <p:spPr/>
        <p:txBody>
          <a:bodyPr/>
          <a:lstStyle/>
          <a:p>
            <a:r>
              <a:rPr lang="en-US" dirty="0"/>
              <a:t>Choosing training data</a:t>
            </a:r>
          </a:p>
        </p:txBody>
      </p:sp>
      <p:sp>
        <p:nvSpPr>
          <p:cNvPr id="3" name="Content Placeholder 2">
            <a:extLst>
              <a:ext uri="{FF2B5EF4-FFF2-40B4-BE49-F238E27FC236}">
                <a16:creationId xmlns:a16="http://schemas.microsoft.com/office/drawing/2014/main" id="{EFF346BC-3DFF-F964-652F-78BBDEBF6FDA}"/>
              </a:ext>
            </a:extLst>
          </p:cNvPr>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p>
          <a:p>
            <a:pPr lvl="1">
              <a:buFont typeface="Arial" panose="020B0604020202020204" pitchFamily="34" charset="0"/>
              <a:buChar char="•"/>
            </a:pPr>
            <a:r>
              <a:rPr lang="en-US" dirty="0"/>
              <a:t>If legal or medical, need lots of special-purpose documents</a:t>
            </a:r>
          </a:p>
          <a:p>
            <a:pPr marL="0" indent="0">
              <a:buNone/>
            </a:pPr>
            <a:r>
              <a:rPr lang="en-US" dirty="0"/>
              <a:t>Make sure to cover different kinds of dialects and speaker/authors.</a:t>
            </a:r>
          </a:p>
          <a:p>
            <a:pPr lvl="1">
              <a:buFont typeface="Arial" panose="020B0604020202020204" pitchFamily="34" charset="0"/>
              <a:buChar char="•"/>
            </a:pPr>
            <a:r>
              <a:rPr lang="en-US" dirty="0"/>
              <a:t>Example: </a:t>
            </a:r>
            <a:r>
              <a:rPr lang="en-US" i="1" dirty="0"/>
              <a:t>African-American Vernacular English (AAVE)</a:t>
            </a:r>
          </a:p>
          <a:p>
            <a:pPr lvl="2">
              <a:buFont typeface="Arial" panose="020B0604020202020204" pitchFamily="34" charset="0"/>
              <a:buChar char="•"/>
            </a:pPr>
            <a:r>
              <a:rPr lang="en-US" dirty="0"/>
              <a:t>One of many varieties that can be used by African Americans and others</a:t>
            </a:r>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p>
          <a:p>
            <a:pPr lvl="2">
              <a:buFont typeface="Arial" panose="020B0604020202020204" pitchFamily="34" charset="0"/>
              <a:buChar char="•"/>
            </a:pPr>
            <a:r>
              <a:rPr lang="en-US" dirty="0"/>
              <a:t>"My phone </a:t>
            </a:r>
            <a:r>
              <a:rPr lang="en-US" dirty="0" err="1"/>
              <a:t>finna</a:t>
            </a:r>
            <a:r>
              <a:rPr lang="en-US" dirty="0"/>
              <a:t> die"</a:t>
            </a:r>
          </a:p>
        </p:txBody>
      </p:sp>
      <p:sp>
        <p:nvSpPr>
          <p:cNvPr id="4" name="TextBox 3">
            <a:extLst>
              <a:ext uri="{FF2B5EF4-FFF2-40B4-BE49-F238E27FC236}">
                <a16:creationId xmlns:a16="http://schemas.microsoft.com/office/drawing/2014/main" id="{C2483171-3373-F2D2-02B4-EC74BCB46AF4}"/>
              </a:ext>
            </a:extLst>
          </p:cNvPr>
          <p:cNvSpPr txBox="1"/>
          <p:nvPr/>
        </p:nvSpPr>
        <p:spPr>
          <a:xfrm>
            <a:off x="3069125" y="427323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6413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charset="0"/>
              </a:rPr>
              <a:t>N-grams only work well for word prediction if the test corpus looks like the training corpus</a:t>
            </a:r>
          </a:p>
          <a:p>
            <a:pPr lvl="1" eaLnBrk="1" hangingPunct="1">
              <a:buFont typeface="Arial" panose="020B0604020202020204" pitchFamily="34" charset="0"/>
              <a:buChar char="•"/>
            </a:pPr>
            <a:r>
              <a:rPr lang="en-US" sz="2800" dirty="0">
                <a:latin typeface="Calibri" charset="0"/>
              </a:rPr>
              <a:t>But even when we try to pick a good training corpus, the test set will surprise us!</a:t>
            </a:r>
          </a:p>
          <a:p>
            <a:pPr lvl="1" eaLnBrk="1" hangingPunct="1">
              <a:buFont typeface="Arial" panose="020B0604020202020204" pitchFamily="34" charset="0"/>
              <a:buChar char="•"/>
            </a:pPr>
            <a:r>
              <a:rPr lang="en-US" sz="2800" dirty="0">
                <a:latin typeface="Calibri" charset="0"/>
              </a:rPr>
              <a:t>We need to train robust models that generalize!</a:t>
            </a:r>
          </a:p>
          <a:p>
            <a:pPr marL="11113" lvl="1" indent="50800" eaLnBrk="1" hangingPunct="1">
              <a:buNone/>
            </a:pPr>
            <a:r>
              <a:rPr lang="en-US" sz="2800" dirty="0">
                <a:latin typeface="Calibri" charset="0"/>
              </a:rPr>
              <a:t>One kind of generalization: </a:t>
            </a:r>
            <a:r>
              <a:rPr lang="en-US" sz="2800" b="1" dirty="0">
                <a:latin typeface="Calibri" charset="0"/>
              </a:rPr>
              <a:t>Zeros</a:t>
            </a:r>
          </a:p>
          <a:p>
            <a:pPr lvl="2">
              <a:buFont typeface="Arial" panose="020B0604020202020204" pitchFamily="34" charset="0"/>
              <a:buChar char="•"/>
            </a:pPr>
            <a:r>
              <a:rPr lang="en-US" sz="2800" dirty="0">
                <a:latin typeface="Calibri" charset="0"/>
              </a:rPr>
              <a:t>Things that don’t ever occur in the training set</a:t>
            </a:r>
          </a:p>
          <a:p>
            <a:pPr lvl="3">
              <a:buFont typeface="Arial" panose="020B0604020202020204" pitchFamily="34" charset="0"/>
              <a:buChar char="•"/>
            </a:pPr>
            <a:r>
              <a:rPr lang="en-US" sz="2800" dirty="0">
                <a:latin typeface="Calibri" charset="0"/>
              </a:rPr>
              <a:t>But occur in the test set</a:t>
            </a:r>
          </a:p>
        </p:txBody>
      </p:sp>
    </p:spTree>
    <p:extLst>
      <p:ext uri="{BB962C8B-B14F-4D97-AF65-F5344CB8AC3E}">
        <p14:creationId xmlns:p14="http://schemas.microsoft.com/office/powerpoint/2010/main" val="381027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charset="0"/>
                <a:ea typeface="ＭＳ Ｐゴシック" charset="0"/>
                <a:cs typeface="ＭＳ Ｐゴシック" charset="0"/>
              </a:rPr>
              <a:t>Zeros</a:t>
            </a: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a:ea typeface="ＭＳ Ｐゴシック" charset="0"/>
                <a:cs typeface="Calibri"/>
              </a:rPr>
              <a:t>Training set:</a:t>
            </a:r>
          </a:p>
          <a:p>
            <a:pPr marL="457200" lvl="1" indent="0">
              <a:lnSpc>
                <a:spcPct val="70000"/>
              </a:lnSpc>
              <a:buNone/>
            </a:pPr>
            <a:r>
              <a:rPr lang="en-US" sz="3200" dirty="0">
                <a:latin typeface="Calibri"/>
                <a:ea typeface="ＭＳ Ｐゴシック" charset="0"/>
                <a:cs typeface="Calibri"/>
              </a:rPr>
              <a:t>… ate lunch</a:t>
            </a:r>
          </a:p>
          <a:p>
            <a:pPr marL="457200" lvl="1" indent="0">
              <a:lnSpc>
                <a:spcPct val="70000"/>
              </a:lnSpc>
              <a:buNone/>
            </a:pPr>
            <a:r>
              <a:rPr lang="en-US" sz="3200" dirty="0">
                <a:latin typeface="Calibri"/>
                <a:ea typeface="ＭＳ Ｐゴシック" charset="0"/>
                <a:cs typeface="Calibri"/>
              </a:rPr>
              <a:t>… ate dinner</a:t>
            </a:r>
          </a:p>
          <a:p>
            <a:pPr marL="457200" lvl="1" indent="0">
              <a:lnSpc>
                <a:spcPct val="70000"/>
              </a:lnSpc>
              <a:buNone/>
            </a:pPr>
            <a:r>
              <a:rPr lang="en-US" sz="3200" dirty="0">
                <a:latin typeface="Calibri"/>
                <a:ea typeface="ＭＳ Ｐゴシック" charset="0"/>
                <a:cs typeface="Calibri"/>
              </a:rPr>
              <a:t>… ate a</a:t>
            </a:r>
          </a:p>
          <a:p>
            <a:pPr marL="457200" lvl="1" indent="0">
              <a:lnSpc>
                <a:spcPct val="70000"/>
              </a:lnSpc>
              <a:buNone/>
            </a:pPr>
            <a:r>
              <a:rPr lang="en-US" sz="3200" dirty="0">
                <a:latin typeface="Calibri"/>
                <a:ea typeface="ＭＳ Ｐゴシック" charset="0"/>
                <a:cs typeface="Calibri"/>
              </a:rPr>
              <a:t>… ate the</a:t>
            </a:r>
          </a:p>
          <a:p>
            <a:pPr marL="457200" lvl="1" indent="0">
              <a:lnSpc>
                <a:spcPct val="70000"/>
              </a:lnSpc>
              <a:buNone/>
            </a:pPr>
            <a:endParaRPr lang="en-US" sz="3200" dirty="0">
              <a:latin typeface="Calibri"/>
              <a:ea typeface="ＭＳ Ｐゴシック" charset="0"/>
              <a:cs typeface="Calibri"/>
            </a:endParaRPr>
          </a:p>
          <a:p>
            <a:pPr marL="457200" lvl="1" indent="0">
              <a:lnSpc>
                <a:spcPct val="70000"/>
              </a:lnSpc>
              <a:buNone/>
            </a:pPr>
            <a:r>
              <a:rPr lang="en-US" sz="3200" dirty="0">
                <a:latin typeface="Calibri"/>
                <a:ea typeface="ＭＳ Ｐゴシック" charset="0"/>
                <a:cs typeface="Calibri"/>
              </a:rPr>
              <a:t>P(“breakfast” | ate) = 0</a:t>
            </a:r>
            <a:endParaRPr lang="en-US" sz="18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buFont typeface="Wingdings" charset="0"/>
              <a:buNone/>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eaLnBrk="1" hangingPunct="1">
              <a:lnSpc>
                <a:spcPct val="70000"/>
              </a:lnSpc>
            </a:pPr>
            <a:endParaRPr lang="en-US" sz="1400" dirty="0">
              <a:latin typeface="Arial" charset="0"/>
              <a:ea typeface="ＭＳ Ｐゴシック" charset="0"/>
              <a:cs typeface="ＭＳ Ｐゴシック" charset="0"/>
            </a:endParaRPr>
          </a:p>
          <a:p>
            <a:pPr marL="0" indent="0" eaLnBrk="1" hangingPunct="1">
              <a:lnSpc>
                <a:spcPct val="70000"/>
              </a:lnSpc>
              <a:buNone/>
            </a:pPr>
            <a:endParaRPr lang="en-US" sz="1400" dirty="0">
              <a:latin typeface="Arial" charset="0"/>
              <a:ea typeface="ＭＳ Ｐゴシック" charset="0"/>
              <a:cs typeface="ＭＳ Ｐゴシック" charset="0"/>
            </a:endParaRPr>
          </a:p>
        </p:txBody>
      </p:sp>
      <p:sp>
        <p:nvSpPr>
          <p:cNvPr id="4" name="Rectangle 3"/>
          <p:cNvSpPr txBox="1">
            <a:spLocks noChangeArrowheads="1"/>
          </p:cNvSpPr>
          <p:nvPr/>
        </p:nvSpPr>
        <p:spPr bwMode="auto">
          <a:xfrm>
            <a:off x="5105400" y="1123950"/>
            <a:ext cx="44196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70000"/>
              </a:lnSpc>
            </a:pPr>
            <a:r>
              <a:rPr lang="en-US" sz="3200" dirty="0">
                <a:latin typeface="Calibri"/>
                <a:ea typeface="ＭＳ Ｐゴシック" charset="0"/>
                <a:cs typeface="Calibri"/>
              </a:rPr>
              <a:t>Test set</a:t>
            </a:r>
          </a:p>
          <a:p>
            <a:pPr marL="457200" lvl="1" indent="0">
              <a:lnSpc>
                <a:spcPct val="70000"/>
              </a:lnSpc>
              <a:buFont typeface="Times" charset="0"/>
              <a:buNone/>
            </a:pPr>
            <a:r>
              <a:rPr lang="en-US" sz="3200" dirty="0">
                <a:latin typeface="Calibri"/>
                <a:ea typeface="ＭＳ Ｐゴシック" charset="0"/>
                <a:cs typeface="Calibri"/>
              </a:rPr>
              <a:t>… ate lunch</a:t>
            </a:r>
          </a:p>
          <a:p>
            <a:pPr marL="457200" lvl="1" indent="0">
              <a:lnSpc>
                <a:spcPct val="70000"/>
              </a:lnSpc>
              <a:buFont typeface="Times" charset="0"/>
              <a:buNone/>
            </a:pPr>
            <a:r>
              <a:rPr lang="en-US" sz="3200" dirty="0">
                <a:latin typeface="Calibri"/>
                <a:ea typeface="ＭＳ Ｐゴシック" charset="0"/>
                <a:cs typeface="Calibri"/>
              </a:rPr>
              <a:t>… ate breakfast</a:t>
            </a:r>
          </a:p>
        </p:txBody>
      </p:sp>
    </p:spTree>
    <p:extLst>
      <p:ext uri="{BB962C8B-B14F-4D97-AF65-F5344CB8AC3E}">
        <p14:creationId xmlns:p14="http://schemas.microsoft.com/office/powerpoint/2010/main" val="157574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pPr marL="0" indent="0">
              <a:buNone/>
            </a:pPr>
            <a:r>
              <a:rPr lang="en-US" dirty="0"/>
              <a:t>Bigrams with zero probability</a:t>
            </a:r>
          </a:p>
          <a:p>
            <a:pPr lvl="1"/>
            <a:r>
              <a:rPr lang="en-US" dirty="0"/>
              <a:t>Will hurt our performance for texts where those words appear!</a:t>
            </a:r>
          </a:p>
          <a:p>
            <a:pPr lvl="1"/>
            <a:r>
              <a:rPr lang="en-US" dirty="0"/>
              <a:t>And mean that we will assign 0 probability to the test set!</a:t>
            </a:r>
          </a:p>
          <a:p>
            <a:pPr marL="0" indent="0">
              <a:buNone/>
            </a:pPr>
            <a:r>
              <a:rPr lang="en-US" dirty="0"/>
              <a:t>And hence we cannot compute perplexity (can’t divide by 0)!</a:t>
            </a:r>
          </a:p>
          <a:p>
            <a:pPr marL="0" indent="0">
              <a:buNone/>
            </a:pPr>
            <a:endParaRPr lang="en-US" dirty="0"/>
          </a:p>
        </p:txBody>
      </p:sp>
    </p:spTree>
    <p:extLst>
      <p:ext uri="{BB962C8B-B14F-4D97-AF65-F5344CB8AC3E}">
        <p14:creationId xmlns:p14="http://schemas.microsoft.com/office/powerpoint/2010/main" val="3819911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Smoothing: Add-one (Laplace) smoothing</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sz="4400"/>
              <a:t/>
            </a:r>
            <a:br>
              <a:rPr sz="4400"/>
            </a:br>
            <a:r>
              <a:rPr lang="en-US" sz="4400"/>
              <a:t>Language Modeling</a:t>
            </a:r>
            <a:endParaRPr sz="4400"/>
          </a:p>
        </p:txBody>
      </p:sp>
    </p:spTree>
    <p:extLst>
      <p:ext uri="{BB962C8B-B14F-4D97-AF65-F5344CB8AC3E}">
        <p14:creationId xmlns:p14="http://schemas.microsoft.com/office/powerpoint/2010/main" val="877524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24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76200" y="1139890"/>
            <a:ext cx="8229600" cy="4038600"/>
          </a:xfrm>
        </p:spPr>
        <p:txBody>
          <a:bodyPr/>
          <a:lstStyle/>
          <a:p>
            <a:pPr eaLnBrk="1" hangingPunct="1">
              <a:lnSpc>
                <a:spcPct val="70000"/>
              </a:lnSpc>
            </a:pPr>
            <a:r>
              <a:rPr lang="en-US" sz="1800" dirty="0">
                <a:latin typeface="Calibri"/>
                <a:ea typeface="ＭＳ Ｐゴシック" charset="0"/>
                <a:cs typeface="Calibri"/>
              </a:rPr>
              <a:t>When we have sparse statistics:</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buFont typeface="Wingdings" charset="0"/>
              <a:buNone/>
            </a:pPr>
            <a:endParaRPr lang="en-US" sz="1400" dirty="0">
              <a:latin typeface="Calibri"/>
              <a:ea typeface="ＭＳ Ｐゴシック" charset="0"/>
              <a:cs typeface="Calibri"/>
            </a:endParaRPr>
          </a:p>
          <a:p>
            <a:pPr eaLnBrk="1" hangingPunct="1">
              <a:lnSpc>
                <a:spcPct val="70000"/>
              </a:lnSpc>
            </a:pPr>
            <a:r>
              <a:rPr lang="en-US" sz="1800" dirty="0">
                <a:latin typeface="Calibri"/>
                <a:ea typeface="ＭＳ Ｐゴシック" charset="0"/>
                <a:cs typeface="Calibri"/>
              </a:rPr>
              <a:t>Steal probability mass to generalize better</a:t>
            </a: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eaLnBrk="1" hangingPunct="1">
              <a:lnSpc>
                <a:spcPct val="70000"/>
              </a:lnSpc>
            </a:pPr>
            <a:endParaRPr lang="en-US" sz="1400" dirty="0">
              <a:latin typeface="Calibri"/>
              <a:ea typeface="ＭＳ Ｐゴシック" charset="0"/>
              <a:cs typeface="Calibri"/>
            </a:endParaRPr>
          </a:p>
          <a:p>
            <a:pPr marL="0" indent="0" eaLnBrk="1" hangingPunct="1">
              <a:lnSpc>
                <a:spcPct val="70000"/>
              </a:lnSpc>
              <a:buNone/>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1447800" y="1428750"/>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3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 request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64541" name="Text Box 30"/>
          <p:cNvSpPr txBox="1">
            <a:spLocks noChangeArrowheads="1"/>
          </p:cNvSpPr>
          <p:nvPr/>
        </p:nvSpPr>
        <p:spPr bwMode="auto">
          <a:xfrm>
            <a:off x="1524000" y="3333750"/>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P(w | denied the)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2.5 allegations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1.5 reports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claims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0.5 request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a:t>
            </a:r>
            <a:r>
              <a:rPr kumimoji="0" lang="en-US" sz="1600" b="0" i="0" u="none" strike="noStrike" kern="1200" cap="none" spc="0" normalizeH="0" baseline="0" noProof="0" dirty="0">
                <a:ln>
                  <a:noFill/>
                </a:ln>
                <a:solidFill>
                  <a:srgbClr val="CC0000"/>
                </a:solidFill>
                <a:effectLst/>
                <a:uLnTx/>
                <a:uFillTx/>
                <a:latin typeface="Calibri"/>
                <a:ea typeface="ＭＳ Ｐゴシック" charset="0"/>
                <a:cs typeface="Calibri"/>
              </a:rPr>
              <a:t>2 other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Calibri"/>
              <a:ea typeface="ＭＳ Ｐゴシック" charset="0"/>
              <a:cs typeface="Calibri"/>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0"/>
                <a:cs typeface="Calibri"/>
              </a:rPr>
              <a:t>  7 total</a:t>
            </a: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45" name="Text Box 18"/>
          <p:cNvSpPr txBox="1">
            <a:spLocks noChangeArrowheads="1"/>
          </p:cNvSpPr>
          <p:nvPr/>
        </p:nvSpPr>
        <p:spPr bwMode="auto">
          <a:xfrm rot="16200000">
            <a:off x="6423025" y="2052638"/>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47" name="Text Box 20"/>
          <p:cNvSpPr txBox="1">
            <a:spLocks noChangeArrowheads="1"/>
          </p:cNvSpPr>
          <p:nvPr/>
        </p:nvSpPr>
        <p:spPr bwMode="auto">
          <a:xfrm rot="16200000">
            <a:off x="6804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48" name="Text Box 21"/>
          <p:cNvSpPr txBox="1">
            <a:spLocks noChangeArrowheads="1"/>
          </p:cNvSpPr>
          <p:nvPr/>
        </p:nvSpPr>
        <p:spPr bwMode="auto">
          <a:xfrm rot="16200000">
            <a:off x="7185025" y="20605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49" name="Text Box 22"/>
          <p:cNvSpPr txBox="1">
            <a:spLocks noChangeArrowheads="1"/>
          </p:cNvSpPr>
          <p:nvPr/>
        </p:nvSpPr>
        <p:spPr bwMode="auto">
          <a:xfrm>
            <a:off x="8001000" y="21145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attack</a:t>
            </a: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man</a:t>
            </a:r>
          </a:p>
        </p:txBody>
      </p:sp>
      <p:sp>
        <p:nvSpPr>
          <p:cNvPr id="57" name="Text Box 12"/>
          <p:cNvSpPr txBox="1">
            <a:spLocks noChangeArrowheads="1"/>
          </p:cNvSpPr>
          <p:nvPr/>
        </p:nvSpPr>
        <p:spPr bwMode="auto">
          <a:xfrm rot="16200000">
            <a:off x="7216775" y="4194175"/>
            <a:ext cx="1143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ＭＳ Ｐゴシック" charset="0"/>
              </a:rPr>
              <a:t>outcome</a:t>
            </a:r>
          </a:p>
        </p:txBody>
      </p:sp>
      <p:sp>
        <p:nvSpPr>
          <p:cNvPr id="58" name="Text Box 13"/>
          <p:cNvSpPr txBox="1">
            <a:spLocks noChangeArrowheads="1"/>
          </p:cNvSpPr>
          <p:nvPr/>
        </p:nvSpPr>
        <p:spPr bwMode="auto">
          <a:xfrm>
            <a:off x="8001000" y="4324350"/>
            <a:ext cx="533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charset="0"/>
                <a:ea typeface="ＭＳ Ｐゴシック" charset="0"/>
              </a:rPr>
              <a:t>…</a:t>
            </a: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allegations</a:t>
            </a: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Lucida Sans" charset="0"/>
                <a:ea typeface="ＭＳ Ｐゴシック" charset="0"/>
              </a:rPr>
              <a:t>reports</a:t>
            </a: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Lucida Sans" charset="0"/>
                <a:ea typeface="ＭＳ Ｐゴシック" charset="0"/>
              </a:rPr>
              <a:t>claims</a:t>
            </a: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Lucida Sans" charset="0"/>
                <a:ea typeface="ＭＳ Ｐゴシック" charset="0"/>
              </a:rPr>
              <a:t>request</a:t>
            </a: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headEnd/>
            <a:tailEnd/>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Lucida Sans" charset="0"/>
              <a:ea typeface="ＭＳ Ｐゴシック" charset="0"/>
            </a:endParaRPr>
          </a:p>
        </p:txBody>
      </p:sp>
    </p:spTree>
    <p:extLst>
      <p:ext uri="{BB962C8B-B14F-4D97-AF65-F5344CB8AC3E}">
        <p14:creationId xmlns:p14="http://schemas.microsoft.com/office/powerpoint/2010/main" val="964072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828800" y="3110"/>
            <a:ext cx="7162800" cy="968440"/>
          </a:xfrm>
        </p:spPr>
        <p:txBody>
          <a:bodyPr/>
          <a:lstStyle/>
          <a:p>
            <a:pPr eaLnBrk="1" hangingPunct="1"/>
            <a:r>
              <a:rPr lang="en-US" dirty="0"/>
              <a:t>Add-one estimation</a:t>
            </a:r>
          </a:p>
        </p:txBody>
      </p:sp>
      <p:sp>
        <p:nvSpPr>
          <p:cNvPr id="110595" name="Rectangle 3"/>
          <p:cNvSpPr>
            <a:spLocks noGrp="1" noChangeArrowheads="1"/>
          </p:cNvSpPr>
          <p:nvPr>
            <p:ph sz="quarter" idx="1"/>
          </p:nvPr>
        </p:nvSpPr>
        <p:spPr/>
        <p:txBody>
          <a:bodyPr/>
          <a:lstStyle/>
          <a:p>
            <a:pPr eaLnBrk="1" hangingPunct="1"/>
            <a:r>
              <a:rPr lang="en-US" sz="2800" dirty="0">
                <a:latin typeface="Calibri" charset="0"/>
              </a:rPr>
              <a:t>Also called Laplace smoothing</a:t>
            </a:r>
          </a:p>
          <a:p>
            <a:pPr eaLnBrk="1" hangingPunct="1"/>
            <a:r>
              <a:rPr lang="en-US" sz="2800" dirty="0">
                <a:latin typeface="Calibri" charset="0"/>
              </a:rPr>
              <a:t>Pretend we saw each word one more time than we did</a:t>
            </a:r>
          </a:p>
          <a:p>
            <a:pPr eaLnBrk="1" hangingPunct="1"/>
            <a:r>
              <a:rPr lang="en-US" sz="2800" dirty="0">
                <a:latin typeface="Calibri" charset="0"/>
              </a:rPr>
              <a:t>Just add one to all the counts!</a:t>
            </a:r>
          </a:p>
          <a:p>
            <a:pPr eaLnBrk="1" hangingPunct="1"/>
            <a:endParaRPr lang="en-US" sz="2800" dirty="0">
              <a:latin typeface="Calibri" charset="0"/>
            </a:endParaRPr>
          </a:p>
          <a:p>
            <a:pPr eaLnBrk="1" hangingPunct="1"/>
            <a:r>
              <a:rPr lang="en-US" sz="2800" dirty="0">
                <a:latin typeface="Calibri" charset="0"/>
              </a:rPr>
              <a:t>MLE estimate:</a:t>
            </a:r>
          </a:p>
          <a:p>
            <a:pPr eaLnBrk="1" hangingPunct="1"/>
            <a:endParaRPr lang="en-US" sz="2800" dirty="0">
              <a:latin typeface="Calibri" charset="0"/>
            </a:endParaRPr>
          </a:p>
          <a:p>
            <a:pPr eaLnBrk="1" hangingPunct="1"/>
            <a:r>
              <a:rPr lang="en-US" sz="2800" dirty="0">
                <a:latin typeface="Calibri" charset="0"/>
              </a:rPr>
              <a:t>Add-1 estimate:</a:t>
            </a:r>
          </a:p>
          <a:p>
            <a:pPr eaLnBrk="1" hangingPunct="1"/>
            <a:endParaRPr lang="en-US" sz="2800" dirty="0">
              <a:latin typeface="Calibri" charset="0"/>
            </a:endParaRPr>
          </a:p>
        </p:txBody>
      </p:sp>
      <p:graphicFrame>
        <p:nvGraphicFramePr>
          <p:cNvPr id="9" name="Object 4"/>
          <p:cNvGraphicFramePr>
            <a:graphicFrameLocks noChangeAspect="1"/>
          </p:cNvGraphicFramePr>
          <p:nvPr/>
        </p:nvGraphicFramePr>
        <p:xfrm>
          <a:off x="4038600" y="2871787"/>
          <a:ext cx="3721100" cy="995363"/>
        </p:xfrm>
        <a:graphic>
          <a:graphicData uri="http://schemas.openxmlformats.org/presentationml/2006/ole">
            <mc:AlternateContent xmlns:mc="http://schemas.openxmlformats.org/markup-compatibility/2006">
              <mc:Choice xmlns:v="urn:schemas-microsoft-com:vml" Requires="v">
                <p:oleObj spid="_x0000_s13320" name="Equation" r:id="rId4" imgW="1612900" imgH="431800" progId="Equation.3">
                  <p:embed/>
                </p:oleObj>
              </mc:Choice>
              <mc:Fallback>
                <p:oleObj name="Equation" r:id="rId4" imgW="1612900" imgH="431800" progId="Equation.3">
                  <p:embed/>
                  <p:pic>
                    <p:nvPicPr>
                      <p:cNvPr id="9" name="Object 4"/>
                      <p:cNvPicPr>
                        <a:picLocks noChangeAspect="1" noChangeArrowheads="1"/>
                      </p:cNvPicPr>
                      <p:nvPr/>
                    </p:nvPicPr>
                    <p:blipFill>
                      <a:blip r:embed="rId5"/>
                      <a:srcRect/>
                      <a:stretch>
                        <a:fillRect/>
                      </a:stretch>
                    </p:blipFill>
                    <p:spPr bwMode="auto">
                      <a:xfrm>
                        <a:off x="4038600" y="2871787"/>
                        <a:ext cx="3721100" cy="995363"/>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3921125" y="4090988"/>
          <a:ext cx="4249738" cy="995362"/>
        </p:xfrm>
        <a:graphic>
          <a:graphicData uri="http://schemas.openxmlformats.org/presentationml/2006/ole">
            <mc:AlternateContent xmlns:mc="http://schemas.openxmlformats.org/markup-compatibility/2006">
              <mc:Choice xmlns:v="urn:schemas-microsoft-com:vml" Requires="v">
                <p:oleObj spid="_x0000_s13321" name="Equation" r:id="rId6" imgW="1841500" imgH="431800" progId="Equation.3">
                  <p:embed/>
                </p:oleObj>
              </mc:Choice>
              <mc:Fallback>
                <p:oleObj name="Equation" r:id="rId6" imgW="1841500" imgH="431800" progId="Equation.3">
                  <p:embed/>
                  <p:pic>
                    <p:nvPicPr>
                      <p:cNvPr id="10" name="Object 4"/>
                      <p:cNvPicPr>
                        <a:picLocks noChangeAspect="1" noChangeArrowheads="1"/>
                      </p:cNvPicPr>
                      <p:nvPr/>
                    </p:nvPicPr>
                    <p:blipFill>
                      <a:blip r:embed="rId7"/>
                      <a:srcRect/>
                      <a:stretch>
                        <a:fillRect/>
                      </a:stretch>
                    </p:blipFill>
                    <p:spPr bwMode="auto">
                      <a:xfrm>
                        <a:off x="3921125" y="4090988"/>
                        <a:ext cx="4249738" cy="9953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237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a:latin typeface="Calibri" charset="0"/>
              </a:rPr>
              <a:t>How to compute this joint probability:</a:t>
            </a:r>
          </a:p>
          <a:p>
            <a:pPr eaLnBrk="1" hangingPunct="1"/>
            <a:endParaRPr lang="en-US">
              <a:latin typeface="Calibri" charset="0"/>
            </a:endParaRPr>
          </a:p>
          <a:p>
            <a:pPr lvl="1" eaLnBrk="1" hangingPunct="1"/>
            <a:r>
              <a:rPr lang="en-US" sz="2800">
                <a:latin typeface="Calibri" charset="0"/>
              </a:rPr>
              <a:t>P(its, water, is, so, transparent, that)</a:t>
            </a:r>
          </a:p>
          <a:p>
            <a:pPr lvl="1" eaLnBrk="1" hangingPunct="1"/>
            <a:endParaRPr lang="en-US">
              <a:latin typeface="Calibri" charset="0"/>
            </a:endParaRPr>
          </a:p>
          <a:p>
            <a:pPr eaLnBrk="1" hangingPunct="1"/>
            <a:r>
              <a:rPr lang="en-US">
                <a:latin typeface="Calibri" charset="0"/>
              </a:rPr>
              <a:t>Intuition: let’s rely on the Chain Rule of Probability</a:t>
            </a:r>
          </a:p>
        </p:txBody>
      </p:sp>
    </p:spTree>
    <p:extLst>
      <p:ext uri="{BB962C8B-B14F-4D97-AF65-F5344CB8AC3E}">
        <p14:creationId xmlns:p14="http://schemas.microsoft.com/office/powerpoint/2010/main" val="3906253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304800" y="1276350"/>
            <a:ext cx="8534400" cy="3657600"/>
          </a:xfrm>
        </p:spPr>
        <p:txBody>
          <a:bodyPr/>
          <a:lstStyle/>
          <a:p>
            <a:pPr eaLnBrk="1" hangingPunct="1"/>
            <a:r>
              <a:rPr lang="en-US" sz="2000" dirty="0">
                <a:latin typeface="Calibri" charset="0"/>
              </a:rPr>
              <a:t>The maximum likelihood estimate</a:t>
            </a:r>
          </a:p>
          <a:p>
            <a:pPr lvl="1"/>
            <a:r>
              <a:rPr lang="en-US" sz="1800" dirty="0">
                <a:latin typeface="Calibri" charset="0"/>
              </a:rPr>
              <a:t>of some parameter of a model M from a training set T</a:t>
            </a:r>
          </a:p>
          <a:p>
            <a:pPr lvl="1" eaLnBrk="1" hangingPunct="1"/>
            <a:r>
              <a:rPr lang="en-US" sz="1800" dirty="0">
                <a:latin typeface="Calibri" charset="0"/>
              </a:rPr>
              <a:t>maximizes the likelihood of the training set T given the model M</a:t>
            </a:r>
          </a:p>
          <a:p>
            <a:pPr eaLnBrk="1" hangingPunct="1"/>
            <a:r>
              <a:rPr lang="en-US" sz="2000" dirty="0">
                <a:latin typeface="Calibri" charset="0"/>
              </a:rPr>
              <a:t>Suppose the word “bagel” occurs 400 times in a corpus of a million words</a:t>
            </a:r>
          </a:p>
          <a:p>
            <a:pPr eaLnBrk="1" hangingPunct="1"/>
            <a:r>
              <a:rPr lang="en-US" sz="2000" dirty="0">
                <a:latin typeface="Calibri" charset="0"/>
              </a:rPr>
              <a:t>What is the probability that a random word from some other text will be “bagel”?</a:t>
            </a:r>
          </a:p>
          <a:p>
            <a:pPr eaLnBrk="1" hangingPunct="1"/>
            <a:r>
              <a:rPr lang="en-US" sz="2000" dirty="0">
                <a:latin typeface="Calibri" charset="0"/>
              </a:rPr>
              <a:t>MLE estimate is 400/1,000,000 = .0004</a:t>
            </a:r>
          </a:p>
          <a:p>
            <a:r>
              <a:rPr lang="en-US" sz="2200" dirty="0">
                <a:latin typeface="Calibri" charset="0"/>
              </a:rPr>
              <a:t>This may be a bad estimate for some other corpus</a:t>
            </a:r>
          </a:p>
          <a:p>
            <a:pPr lvl="1"/>
            <a:r>
              <a:rPr lang="en-US" sz="1800" dirty="0">
                <a:latin typeface="Calibri" charset="0"/>
              </a:rPr>
              <a:t>But it is the </a:t>
            </a:r>
            <a:r>
              <a:rPr lang="en-US" sz="1800" b="1" dirty="0">
                <a:latin typeface="Calibri" charset="0"/>
              </a:rPr>
              <a:t>estimate</a:t>
            </a:r>
            <a:r>
              <a:rPr lang="en-US" sz="1800" dirty="0">
                <a:latin typeface="Calibri" charset="0"/>
              </a:rPr>
              <a:t> that makes it </a:t>
            </a:r>
            <a:r>
              <a:rPr lang="en-US" sz="1800" b="1" dirty="0">
                <a:latin typeface="Calibri" charset="0"/>
              </a:rPr>
              <a:t>most likely</a:t>
            </a:r>
            <a:r>
              <a:rPr lang="en-US" sz="1800"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13329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Berkeley Restaurant Corpus: Laplace smoothed bigram counts</a:t>
            </a:r>
          </a:p>
        </p:txBody>
      </p:sp>
      <p:sp>
        <p:nvSpPr>
          <p:cNvPr id="72706" name="Rectangle 3"/>
          <p:cNvSpPr>
            <a:spLocks noGrp="1" noChangeArrowheads="1"/>
          </p:cNvSpPr>
          <p:nvPr>
            <p:ph type="body" idx="1"/>
          </p:nvPr>
        </p:nvSpPr>
        <p:spPr/>
        <p:txBody>
          <a:bodyPr/>
          <a:lstStyle/>
          <a:p>
            <a:pPr eaLnBrk="1" hangingPunct="1"/>
            <a:endParaRPr lang="en-US" dirty="0">
              <a:latin typeface="Arial" charset="0"/>
              <a:ea typeface="ＭＳ Ｐゴシック" charset="0"/>
              <a:cs typeface="ＭＳ Ｐゴシック" charset="0"/>
            </a:endParaRPr>
          </a:p>
        </p:txBody>
      </p:sp>
      <p:pic>
        <p:nvPicPr>
          <p:cNvPr id="5" name="Picture 4" descr="addone4"/>
          <p:cNvPicPr>
            <a:picLocks noChangeAspect="1" noChangeArrowheads="1"/>
          </p:cNvPicPr>
          <p:nvPr/>
        </p:nvPicPr>
        <p:blipFill>
          <a:blip r:embed="rId3"/>
          <a:srcRect/>
          <a:stretch>
            <a:fillRect/>
          </a:stretch>
        </p:blipFill>
        <p:spPr bwMode="auto">
          <a:xfrm>
            <a:off x="0" y="1581150"/>
            <a:ext cx="9245600" cy="3289300"/>
          </a:xfrm>
          <a:prstGeom prst="rect">
            <a:avLst/>
          </a:prstGeom>
          <a:noFill/>
          <a:ln w="9525">
            <a:noFill/>
            <a:miter lim="800000"/>
            <a:headEnd/>
            <a:tailEnd/>
          </a:ln>
        </p:spPr>
      </p:pic>
    </p:spTree>
    <p:extLst>
      <p:ext uri="{BB962C8B-B14F-4D97-AF65-F5344CB8AC3E}">
        <p14:creationId xmlns:p14="http://schemas.microsoft.com/office/powerpoint/2010/main" val="279871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Laplace-smoothed bigrams</a:t>
            </a:r>
          </a:p>
        </p:txBody>
      </p:sp>
      <p:sp>
        <p:nvSpPr>
          <p:cNvPr id="74754"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6"/>
          <p:cNvPicPr>
            <a:picLocks noChangeAspect="1" noChangeArrowheads="1"/>
          </p:cNvPicPr>
          <p:nvPr/>
        </p:nvPicPr>
        <p:blipFill>
          <a:blip r:embed="rId3"/>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4"/>
          <a:srcRect/>
          <a:stretch>
            <a:fillRect/>
          </a:stretch>
        </p:blipFill>
        <p:spPr bwMode="auto">
          <a:xfrm>
            <a:off x="304800" y="2647950"/>
            <a:ext cx="8568505" cy="2313199"/>
          </a:xfrm>
          <a:prstGeom prst="rect">
            <a:avLst/>
          </a:prstGeom>
          <a:noFill/>
          <a:ln w="9525">
            <a:noFill/>
            <a:miter lim="800000"/>
            <a:headEnd/>
            <a:tailEnd/>
          </a:ln>
        </p:spPr>
      </p:pic>
    </p:spTree>
    <p:extLst>
      <p:ext uri="{BB962C8B-B14F-4D97-AF65-F5344CB8AC3E}">
        <p14:creationId xmlns:p14="http://schemas.microsoft.com/office/powerpoint/2010/main" val="1555767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1371600" y="57150"/>
            <a:ext cx="7467600" cy="742950"/>
          </a:xfrm>
        </p:spPr>
        <p:txBody>
          <a:bodyPr/>
          <a:lstStyle/>
          <a:p>
            <a:pPr eaLnBrk="1" hangingPunct="1"/>
            <a:r>
              <a:rPr lang="en-US" dirty="0">
                <a:latin typeface="Arial" charset="0"/>
                <a:ea typeface="ＭＳ Ｐゴシック" charset="0"/>
                <a:cs typeface="ＭＳ Ｐゴシック" charset="0"/>
              </a:rPr>
              <a:t>Reconstituted counts</a:t>
            </a:r>
          </a:p>
        </p:txBody>
      </p:sp>
      <p:sp>
        <p:nvSpPr>
          <p:cNvPr id="76802"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6" name="Picture 4" descr="addone8"/>
          <p:cNvPicPr>
            <a:picLocks noChangeAspect="1" noChangeArrowheads="1"/>
          </p:cNvPicPr>
          <p:nvPr/>
        </p:nvPicPr>
        <p:blipFill>
          <a:blip r:embed="rId3"/>
          <a:srcRect/>
          <a:stretch>
            <a:fillRect/>
          </a:stretch>
        </p:blipFill>
        <p:spPr bwMode="auto">
          <a:xfrm>
            <a:off x="1524000" y="1123950"/>
            <a:ext cx="5715848" cy="1022014"/>
          </a:xfrm>
          <a:prstGeom prst="rect">
            <a:avLst/>
          </a:prstGeom>
          <a:noFill/>
          <a:ln w="9525">
            <a:noFill/>
            <a:miter lim="800000"/>
            <a:headEnd/>
            <a:tailEnd/>
          </a:ln>
        </p:spPr>
      </p:pic>
      <p:pic>
        <p:nvPicPr>
          <p:cNvPr id="7" name="Picture 5" descr="laplace3"/>
          <p:cNvPicPr>
            <a:picLocks noChangeAspect="1" noChangeArrowheads="1"/>
          </p:cNvPicPr>
          <p:nvPr/>
        </p:nvPicPr>
        <p:blipFill>
          <a:blip r:embed="rId4"/>
          <a:srcRect/>
          <a:stretch>
            <a:fillRect/>
          </a:stretch>
        </p:blipFill>
        <p:spPr bwMode="auto">
          <a:xfrm>
            <a:off x="304800" y="2326524"/>
            <a:ext cx="8534400" cy="2847763"/>
          </a:xfrm>
          <a:prstGeom prst="rect">
            <a:avLst/>
          </a:prstGeom>
          <a:noFill/>
          <a:ln w="9525">
            <a:noFill/>
            <a:miter lim="800000"/>
            <a:headEnd/>
            <a:tailEnd/>
          </a:ln>
        </p:spPr>
      </p:pic>
    </p:spTree>
    <p:extLst>
      <p:ext uri="{BB962C8B-B14F-4D97-AF65-F5344CB8AC3E}">
        <p14:creationId xmlns:p14="http://schemas.microsoft.com/office/powerpoint/2010/main" val="1662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1371600" y="26263"/>
            <a:ext cx="7467600" cy="742950"/>
          </a:xfrm>
        </p:spPr>
        <p:txBody>
          <a:bodyPr/>
          <a:lstStyle/>
          <a:p>
            <a:pPr eaLnBrk="1" hangingPunct="1"/>
            <a:r>
              <a:rPr lang="en-US" dirty="0">
                <a:latin typeface="Arial" charset="0"/>
                <a:ea typeface="ＭＳ Ｐゴシック" charset="0"/>
                <a:cs typeface="ＭＳ Ｐゴシック" charset="0"/>
              </a:rPr>
              <a:t>Compare with raw bigram counts</a:t>
            </a:r>
          </a:p>
        </p:txBody>
      </p:sp>
      <p:pic>
        <p:nvPicPr>
          <p:cNvPr id="5" name="Picture 4" descr="ber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laplace3"/>
          <p:cNvPicPr>
            <a:picLocks noChangeAspect="1" noChangeArrowheads="1"/>
          </p:cNvPicPr>
          <p:nvPr/>
        </p:nvPicPr>
        <p:blipFill>
          <a:blip r:embed="rId4"/>
          <a:srcRect/>
          <a:stretch>
            <a:fillRect/>
          </a:stretch>
        </p:blipFill>
        <p:spPr bwMode="auto">
          <a:xfrm>
            <a:off x="1905000" y="3007678"/>
            <a:ext cx="6400800" cy="2135822"/>
          </a:xfrm>
          <a:prstGeom prst="rect">
            <a:avLst/>
          </a:prstGeom>
          <a:noFill/>
          <a:ln w="9525">
            <a:noFill/>
            <a:miter lim="800000"/>
            <a:headEnd/>
            <a:tailEnd/>
          </a:ln>
        </p:spPr>
      </p:pic>
    </p:spTree>
    <p:extLst>
      <p:ext uri="{BB962C8B-B14F-4D97-AF65-F5344CB8AC3E}">
        <p14:creationId xmlns:p14="http://schemas.microsoft.com/office/powerpoint/2010/main" val="2976314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sz="2000"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294404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spcAft>
                <a:spcPts val="600"/>
              </a:spcAft>
            </a:pPr>
            <a:r>
              <a:rPr lang="en-US" sz="3200" dirty="0">
                <a:solidFill>
                  <a:srgbClr val="A50021"/>
                </a:solidFill>
                <a:latin typeface="Calibri" charset="0"/>
              </a:rPr>
              <a:t>Interpolation, </a:t>
            </a:r>
            <a:r>
              <a:rPr lang="en-US" sz="3200" dirty="0" err="1">
                <a:solidFill>
                  <a:srgbClr val="A50021"/>
                </a:solidFill>
                <a:latin typeface="Calibri" charset="0"/>
              </a:rPr>
              <a:t>Backoff</a:t>
            </a:r>
            <a:r>
              <a:rPr lang="en-US" sz="3200" dirty="0">
                <a:solidFill>
                  <a:srgbClr val="A50021"/>
                </a:solidFill>
                <a:latin typeface="Calibri" charset="0"/>
              </a:rPr>
              <a:t>, and Web-Scale LMs</a:t>
            </a:r>
            <a:endParaRPr lang="en-US" sz="3200" dirty="0">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r>
              <a:rPr sz="4400" dirty="0"/>
              <a:t/>
            </a:r>
            <a:br>
              <a:rPr sz="4400" dirty="0"/>
            </a:br>
            <a:r>
              <a:rPr lang="en-US" sz="4400" dirty="0"/>
              <a:t>Language Modeling</a:t>
            </a:r>
            <a:endParaRPr sz="4400" dirty="0"/>
          </a:p>
        </p:txBody>
      </p:sp>
    </p:spTree>
    <p:extLst>
      <p:ext uri="{BB962C8B-B14F-4D97-AF65-F5344CB8AC3E}">
        <p14:creationId xmlns:p14="http://schemas.microsoft.com/office/powerpoint/2010/main" val="709998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304800" y="1352550"/>
            <a:ext cx="8534400" cy="3657600"/>
          </a:xfrm>
        </p:spPr>
        <p:txBody>
          <a:bodyPr/>
          <a:lstStyle/>
          <a:p>
            <a:pPr eaLnBrk="1" hangingPunct="1"/>
            <a:r>
              <a:rPr lang="en-US" dirty="0">
                <a:ea typeface="ＭＳ Ｐゴシック" charset="0"/>
              </a:rPr>
              <a:t>Sometimes it helps to use </a:t>
            </a:r>
            <a:r>
              <a:rPr lang="en-US" b="1" dirty="0">
                <a:ea typeface="ＭＳ Ｐゴシック" charset="0"/>
              </a:rPr>
              <a:t>less</a:t>
            </a:r>
            <a:r>
              <a:rPr lang="en-US" dirty="0">
                <a:ea typeface="ＭＳ Ｐゴシック" charset="0"/>
              </a:rPr>
              <a:t> context</a:t>
            </a:r>
            <a:endParaRPr lang="en-US" altLang="ja-JP" dirty="0">
              <a:ea typeface="ＭＳ Ｐゴシック" charset="0"/>
            </a:endParaRPr>
          </a:p>
          <a:p>
            <a:pPr lvl="1" eaLnBrk="1" hangingPunct="1"/>
            <a:r>
              <a:rPr lang="en-US" dirty="0">
                <a:ea typeface="ＭＳ Ｐゴシック" charset="0"/>
              </a:rPr>
              <a:t>Condition on less context for contexts you haven’</a:t>
            </a:r>
            <a:r>
              <a:rPr lang="en-US" altLang="ja-JP" dirty="0">
                <a:ea typeface="ＭＳ Ｐゴシック" charset="0"/>
              </a:rPr>
              <a:t>t learned much about </a:t>
            </a:r>
            <a:endParaRPr lang="en-US" b="1" dirty="0">
              <a:ea typeface="ＭＳ Ｐゴシック" charset="0"/>
            </a:endParaRPr>
          </a:p>
          <a:p>
            <a:pPr eaLnBrk="1" hangingPunct="1"/>
            <a:r>
              <a:rPr lang="en-US" b="1" dirty="0" err="1">
                <a:ea typeface="ＭＳ Ｐゴシック" charset="0"/>
              </a:rPr>
              <a:t>Backoff</a:t>
            </a:r>
            <a:r>
              <a:rPr lang="en-US" b="1" dirty="0">
                <a:ea typeface="ＭＳ Ｐゴシック" charset="0"/>
              </a:rPr>
              <a:t>: </a:t>
            </a:r>
          </a:p>
          <a:p>
            <a:pPr lvl="1"/>
            <a:r>
              <a:rPr lang="en-US" dirty="0">
                <a:ea typeface="ＭＳ Ｐゴシック" charset="0"/>
              </a:rPr>
              <a:t>use trigram if you have good evidence,</a:t>
            </a:r>
          </a:p>
          <a:p>
            <a:pPr lvl="1"/>
            <a:r>
              <a:rPr lang="en-US" dirty="0">
                <a:ea typeface="ＭＳ Ｐゴシック" charset="0"/>
              </a:rPr>
              <a:t>otherwise bigram, otherwise unigram</a:t>
            </a:r>
          </a:p>
          <a:p>
            <a:pPr eaLnBrk="1" hangingPunct="1"/>
            <a:r>
              <a:rPr lang="en-US" b="1" dirty="0">
                <a:ea typeface="ＭＳ Ｐゴシック" charset="0"/>
              </a:rPr>
              <a:t>Interpolation: </a:t>
            </a:r>
          </a:p>
          <a:p>
            <a:pPr lvl="1"/>
            <a:r>
              <a:rPr lang="en-US" dirty="0">
                <a:ea typeface="ＭＳ Ｐゴシック" charset="0"/>
              </a:rPr>
              <a:t>mix unigram, bigram, trigram</a:t>
            </a:r>
          </a:p>
          <a:p>
            <a:pPr lvl="1"/>
            <a:endParaRPr lang="en-US" dirty="0">
              <a:ea typeface="ＭＳ Ｐゴシック" charset="0"/>
            </a:endParaRPr>
          </a:p>
          <a:p>
            <a:r>
              <a:rPr lang="en-US" dirty="0">
                <a:ea typeface="ＭＳ Ｐゴシック" charset="0"/>
              </a:rPr>
              <a:t>Interpolation works better</a:t>
            </a:r>
          </a:p>
        </p:txBody>
      </p:sp>
    </p:spTree>
    <p:extLst>
      <p:ext uri="{BB962C8B-B14F-4D97-AF65-F5344CB8AC3E}">
        <p14:creationId xmlns:p14="http://schemas.microsoft.com/office/powerpoint/2010/main" val="106670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p>
        </p:txBody>
      </p:sp>
      <p:sp>
        <p:nvSpPr>
          <p:cNvPr id="168963" name="Rectangle 3"/>
          <p:cNvSpPr>
            <a:spLocks noGrp="1" noChangeArrowheads="1"/>
          </p:cNvSpPr>
          <p:nvPr>
            <p:ph type="body" idx="1"/>
          </p:nvPr>
        </p:nvSpPr>
        <p:spPr>
          <a:xfrm>
            <a:off x="228600" y="1352550"/>
            <a:ext cx="8534400" cy="3333750"/>
          </a:xfrm>
        </p:spPr>
        <p:txBody>
          <a:bodyPr/>
          <a:lstStyle/>
          <a:p>
            <a:pPr eaLnBrk="1" hangingPunct="1"/>
            <a:r>
              <a:rPr lang="en-US" sz="2800" dirty="0">
                <a:latin typeface="Calibri" charset="0"/>
              </a:rPr>
              <a:t>Simple interpolation</a:t>
            </a:r>
          </a:p>
          <a:p>
            <a:pPr eaLnBrk="1" hangingPunct="1"/>
            <a:endParaRPr lang="en-US" sz="2800" dirty="0">
              <a:latin typeface="Calibri" charset="0"/>
            </a:endParaRPr>
          </a:p>
          <a:p>
            <a:pPr marL="0" indent="0" eaLnBrk="1" hangingPunct="1">
              <a:buNone/>
            </a:pPr>
            <a:endParaRPr lang="en-US" sz="2800" dirty="0">
              <a:latin typeface="Calibri" charset="0"/>
            </a:endParaRPr>
          </a:p>
          <a:p>
            <a:pPr eaLnBrk="1" hangingPunct="1"/>
            <a:r>
              <a:rPr lang="en-US" sz="2800" dirty="0">
                <a:latin typeface="Calibri" charset="0"/>
              </a:rPr>
              <a:t>Lambdas 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949271"/>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10400" y="2076244"/>
            <a:ext cx="1331728" cy="812029"/>
          </a:xfrm>
          <a:prstGeom prst="rect">
            <a:avLst/>
          </a:prstGeom>
          <a:noFill/>
          <a:ln w="9525">
            <a:noFill/>
            <a:miter lim="800000"/>
            <a:headEnd/>
            <a:tailEnd/>
          </a:ln>
        </p:spPr>
      </p:pic>
    </p:spTree>
    <p:extLst>
      <p:ext uri="{BB962C8B-B14F-4D97-AF65-F5344CB8AC3E}">
        <p14:creationId xmlns:p14="http://schemas.microsoft.com/office/powerpoint/2010/main" val="27569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381000" y="1276350"/>
            <a:ext cx="8763000" cy="37338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Choose </a:t>
            </a:r>
            <a:r>
              <a:rPr lang="en-US" dirty="0" err="1">
                <a:latin typeface="Calibri" charset="0"/>
              </a:rPr>
              <a:t>λs</a:t>
            </a:r>
            <a:r>
              <a:rPr lang="en-US" dirty="0">
                <a:latin typeface="Calibri" charset="0"/>
              </a:rPr>
              <a:t> to maximize the probability of held-out data:</a:t>
            </a:r>
          </a:p>
          <a:p>
            <a:pPr lvl="1" eaLnBrk="1" hangingPunct="1"/>
            <a:r>
              <a:rPr lang="en-US" sz="2400" dirty="0">
                <a:latin typeface="Calibri" charset="0"/>
              </a:rPr>
              <a:t>Fix the N-gram probabilities (on the training data)</a:t>
            </a:r>
          </a:p>
          <a:p>
            <a:pPr lvl="1"/>
            <a:r>
              <a:rPr lang="en-US" sz="2400" dirty="0">
                <a:latin typeface="Calibri" charset="0"/>
              </a:rPr>
              <a:t>Then search for </a:t>
            </a:r>
            <a:r>
              <a:rPr lang="en-US" sz="2400" dirty="0" err="1">
                <a:latin typeface="Calibri" charset="0"/>
              </a:rPr>
              <a:t>λs</a:t>
            </a:r>
            <a:r>
              <a:rPr lang="en-US" sz="2400" dirty="0">
                <a:latin typeface="Calibri" charset="0"/>
              </a:rPr>
              <a:t> that give largest probability to held-out set:</a:t>
            </a:r>
          </a:p>
          <a:p>
            <a:pPr lvl="1" eaLnBrk="1" hangingPunct="1"/>
            <a:endParaRPr lang="en-US" sz="2400" dirty="0">
              <a:latin typeface="Calibri"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Training Data</a:t>
            </a: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Held-Out Data</a:t>
            </a: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Test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Data</a:t>
            </a:r>
          </a:p>
        </p:txBody>
      </p:sp>
      <p:graphicFrame>
        <p:nvGraphicFramePr>
          <p:cNvPr id="7" name="Object 2"/>
          <p:cNvGraphicFramePr>
            <a:graphicFrameLocks noChangeAspect="1"/>
          </p:cNvGraphicFramePr>
          <p:nvPr/>
        </p:nvGraphicFramePr>
        <p:xfrm>
          <a:off x="1219200" y="4171950"/>
          <a:ext cx="6723063" cy="779462"/>
        </p:xfrm>
        <a:graphic>
          <a:graphicData uri="http://schemas.openxmlformats.org/presentationml/2006/ole">
            <mc:AlternateContent xmlns:mc="http://schemas.openxmlformats.org/markup-compatibility/2006">
              <mc:Choice xmlns:v="urn:schemas-microsoft-com:vml" Requires="v">
                <p:oleObj spid="_x0000_s14341" name="Equation" r:id="rId3" imgW="3149600" imgH="368300" progId="Equation.3">
                  <p:embed/>
                </p:oleObj>
              </mc:Choice>
              <mc:Fallback>
                <p:oleObj name="Equation" r:id="rId3" imgW="3149600" imgH="368300" progId="Equation.3">
                  <p:embed/>
                  <p:pic>
                    <p:nvPicPr>
                      <p:cNvPr id="7" name="Object 2"/>
                      <p:cNvPicPr>
                        <a:picLocks noChangeAspect="1" noChangeArrowheads="1"/>
                      </p:cNvPicPr>
                      <p:nvPr/>
                    </p:nvPicPr>
                    <p:blipFill>
                      <a:blip r:embed="rId4"/>
                      <a:srcRect/>
                      <a:stretch>
                        <a:fillRect/>
                      </a:stretch>
                    </p:blipFill>
                    <p:spPr bwMode="auto">
                      <a:xfrm>
                        <a:off x="1219200" y="4171950"/>
                        <a:ext cx="6723063"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31101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p>
        </p:txBody>
      </p:sp>
      <p:sp>
        <p:nvSpPr>
          <p:cNvPr id="67589" name="Rectangle 3"/>
          <p:cNvSpPr>
            <a:spLocks noGrp="1" noChangeArrowheads="1"/>
          </p:cNvSpPr>
          <p:nvPr>
            <p:ph idx="1"/>
          </p:nvPr>
        </p:nvSpPr>
        <p:spPr>
          <a:xfrm>
            <a:off x="304800" y="1352550"/>
            <a:ext cx="8534400" cy="3657600"/>
          </a:xfrm>
        </p:spPr>
        <p:txBody>
          <a:bodyPr/>
          <a:lstStyle/>
          <a:p>
            <a:pPr eaLnBrk="1" hangingPunct="1"/>
            <a:r>
              <a:rPr lang="en-US" sz="2800" dirty="0">
                <a:latin typeface="Calibri" charset="0"/>
              </a:rPr>
              <a:t>Recall the definition of conditional probabilities</a:t>
            </a:r>
            <a:endParaRPr lang="en-US" sz="3600" dirty="0">
              <a:latin typeface="Calibri" charset="0"/>
            </a:endParaRPr>
          </a:p>
          <a:p>
            <a:pPr marL="457200" lvl="1" indent="0">
              <a:buNone/>
            </a:pPr>
            <a:r>
              <a:rPr lang="en-US" sz="2400" b="1" dirty="0">
                <a:latin typeface="Calibri" charset="0"/>
              </a:rPr>
              <a:t>p(B|A) = P(A,B)/P(A)</a:t>
            </a:r>
            <a:r>
              <a:rPr lang="en-US" sz="3600" dirty="0">
                <a:latin typeface="Calibri" charset="0"/>
              </a:rPr>
              <a:t>	</a:t>
            </a:r>
            <a:r>
              <a:rPr lang="en-US" dirty="0">
                <a:latin typeface="Calibri" charset="0"/>
              </a:rPr>
              <a:t>Rewriting:   </a:t>
            </a:r>
            <a:r>
              <a:rPr lang="en-US" sz="2400" b="1" dirty="0">
                <a:latin typeface="Calibri" charset="0"/>
              </a:rPr>
              <a:t>P(A,B) = P(A)P(B|A)</a:t>
            </a:r>
          </a:p>
          <a:p>
            <a:pPr marL="457200" lvl="1" indent="0">
              <a:buNone/>
            </a:pPr>
            <a:endParaRPr lang="en-US" dirty="0">
              <a:latin typeface="Calibri" charset="0"/>
            </a:endParaRPr>
          </a:p>
          <a:p>
            <a:r>
              <a:rPr lang="en-US" sz="2800" dirty="0">
                <a:latin typeface="Calibri" charset="0"/>
              </a:rPr>
              <a:t>More variables:</a:t>
            </a:r>
          </a:p>
          <a:p>
            <a:pPr marL="457200" lvl="1" indent="0">
              <a:buNone/>
            </a:pPr>
            <a:r>
              <a:rPr lang="en-US" sz="2400" dirty="0">
                <a:latin typeface="Calibri" charset="0"/>
              </a:rPr>
              <a:t> P(A,B,C,D) = P(A)P(B|A)P(C|A,B)P(D|A,B,C)</a:t>
            </a:r>
            <a:endParaRPr lang="en-US" sz="3200" dirty="0">
              <a:latin typeface="Calibri" charset="0"/>
            </a:endParaRPr>
          </a:p>
          <a:p>
            <a:pPr eaLnBrk="1" hangingPunct="1"/>
            <a:r>
              <a:rPr lang="en-US" sz="2800" dirty="0">
                <a:latin typeface="Calibri" charset="0"/>
              </a:rPr>
              <a:t>The Chain Rule in General</a:t>
            </a:r>
          </a:p>
          <a:p>
            <a:pPr eaLnBrk="1" hangingPunct="1">
              <a:buNone/>
            </a:pPr>
            <a:r>
              <a:rPr lang="en-US" sz="2800" dirty="0">
                <a:latin typeface="Calibri" charset="0"/>
              </a:rPr>
              <a:t>  P(x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,x</a:t>
            </a:r>
            <a:r>
              <a:rPr lang="en-US" sz="2800" baseline="-25000" dirty="0">
                <a:latin typeface="Calibri" charset="0"/>
              </a:rPr>
              <a:t>3</a:t>
            </a:r>
            <a:r>
              <a:rPr lang="en-US" sz="2800" dirty="0">
                <a:latin typeface="Calibri" charset="0"/>
              </a:rPr>
              <a:t>,…,</a:t>
            </a:r>
            <a:r>
              <a:rPr lang="en-US" sz="2800" dirty="0" err="1">
                <a:latin typeface="Calibri" charset="0"/>
              </a:rPr>
              <a:t>x</a:t>
            </a:r>
            <a:r>
              <a:rPr lang="en-US" sz="2800" baseline="-25000" dirty="0" err="1">
                <a:latin typeface="Calibri" charset="0"/>
              </a:rPr>
              <a:t>n</a:t>
            </a:r>
            <a:r>
              <a:rPr lang="en-US" sz="2800" dirty="0">
                <a:latin typeface="Calibri" charset="0"/>
              </a:rPr>
              <a:t>) = P(x</a:t>
            </a:r>
            <a:r>
              <a:rPr lang="en-US" sz="2800" baseline="-25000" dirty="0">
                <a:latin typeface="Calibri" charset="0"/>
              </a:rPr>
              <a:t>1</a:t>
            </a:r>
            <a:r>
              <a:rPr lang="en-US" sz="2800" dirty="0">
                <a:latin typeface="Calibri" charset="0"/>
              </a:rPr>
              <a:t>)P(x</a:t>
            </a:r>
            <a:r>
              <a:rPr lang="en-US" sz="2800" baseline="-25000" dirty="0">
                <a:latin typeface="Calibri" charset="0"/>
              </a:rPr>
              <a:t>2</a:t>
            </a:r>
            <a:r>
              <a:rPr lang="en-US" sz="2800" dirty="0">
                <a:latin typeface="Calibri" charset="0"/>
              </a:rPr>
              <a:t>|x</a:t>
            </a:r>
            <a:r>
              <a:rPr lang="en-US" sz="2800" baseline="-25000" dirty="0">
                <a:latin typeface="Calibri" charset="0"/>
              </a:rPr>
              <a:t>1</a:t>
            </a:r>
            <a:r>
              <a:rPr lang="en-US" sz="2800" dirty="0">
                <a:latin typeface="Calibri" charset="0"/>
              </a:rPr>
              <a:t>)P(x</a:t>
            </a:r>
            <a:r>
              <a:rPr lang="en-US" sz="2800" baseline="-25000" dirty="0">
                <a:latin typeface="Calibri" charset="0"/>
              </a:rPr>
              <a:t>3</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2</a:t>
            </a:r>
            <a:r>
              <a:rPr lang="en-US" sz="2800" dirty="0">
                <a:latin typeface="Calibri" charset="0"/>
              </a:rPr>
              <a:t>)…P(x</a:t>
            </a:r>
            <a:r>
              <a:rPr lang="en-US" sz="2800" baseline="-25000" dirty="0">
                <a:latin typeface="Calibri" charset="0"/>
              </a:rPr>
              <a:t>n</a:t>
            </a:r>
            <a:r>
              <a:rPr lang="en-US" sz="2800" dirty="0">
                <a:latin typeface="Calibri" charset="0"/>
              </a:rPr>
              <a:t>|x</a:t>
            </a:r>
            <a:r>
              <a:rPr lang="en-US" sz="2800" baseline="-25000" dirty="0">
                <a:latin typeface="Calibri" charset="0"/>
              </a:rPr>
              <a:t>1</a:t>
            </a:r>
            <a:r>
              <a:rPr lang="en-US" sz="2800" dirty="0">
                <a:latin typeface="Calibri" charset="0"/>
              </a:rPr>
              <a:t>,…,x</a:t>
            </a:r>
            <a:r>
              <a:rPr lang="en-US" sz="2800" baseline="-25000" dirty="0">
                <a:latin typeface="Calibri" charset="0"/>
              </a:rPr>
              <a:t>n-1</a:t>
            </a:r>
            <a:r>
              <a:rPr lang="en-US" sz="2800"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2114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304800" y="1200150"/>
            <a:ext cx="8534400" cy="3333750"/>
          </a:xfrm>
        </p:spPr>
        <p:txBody>
          <a:bodyPr/>
          <a:lstStyle/>
          <a:p>
            <a:pPr eaLnBrk="1" hangingPunct="1">
              <a:lnSpc>
                <a:spcPct val="90000"/>
              </a:lnSpc>
            </a:pPr>
            <a:r>
              <a:rPr lang="en-US" sz="2000" dirty="0">
                <a:latin typeface="Calibri" charset="0"/>
              </a:rPr>
              <a:t>If we know all the words in advanced</a:t>
            </a:r>
          </a:p>
          <a:p>
            <a:pPr lvl="1" eaLnBrk="1" hangingPunct="1">
              <a:lnSpc>
                <a:spcPct val="90000"/>
              </a:lnSpc>
            </a:pPr>
            <a:r>
              <a:rPr lang="en-US" sz="1800" dirty="0">
                <a:latin typeface="Calibri" charset="0"/>
              </a:rPr>
              <a:t>Vocabulary V is fixed</a:t>
            </a:r>
          </a:p>
          <a:p>
            <a:pPr lvl="1" eaLnBrk="1" hangingPunct="1">
              <a:lnSpc>
                <a:spcPct val="90000"/>
              </a:lnSpc>
            </a:pPr>
            <a:r>
              <a:rPr lang="en-US" sz="1800" dirty="0">
                <a:latin typeface="Calibri" charset="0"/>
              </a:rPr>
              <a:t>Closed vocabulary task</a:t>
            </a:r>
          </a:p>
          <a:p>
            <a:pPr eaLnBrk="1" hangingPunct="1">
              <a:lnSpc>
                <a:spcPct val="90000"/>
              </a:lnSpc>
            </a:pPr>
            <a:r>
              <a:rPr lang="en-US" sz="2000" dirty="0">
                <a:latin typeface="Calibri" charset="0"/>
              </a:rPr>
              <a:t>Often we don’t know this</a:t>
            </a:r>
          </a:p>
          <a:p>
            <a:pPr lvl="1" eaLnBrk="1" hangingPunct="1">
              <a:lnSpc>
                <a:spcPct val="90000"/>
              </a:lnSpc>
            </a:pPr>
            <a:r>
              <a:rPr lang="en-US" sz="1800" b="1" dirty="0">
                <a:latin typeface="Calibri" charset="0"/>
              </a:rPr>
              <a:t>Out Of Vocabulary</a:t>
            </a:r>
            <a:r>
              <a:rPr lang="en-US" sz="1800" dirty="0">
                <a:latin typeface="Calibri" charset="0"/>
              </a:rPr>
              <a:t> = OOV words</a:t>
            </a:r>
          </a:p>
          <a:p>
            <a:pPr lvl="1" eaLnBrk="1" hangingPunct="1">
              <a:lnSpc>
                <a:spcPct val="90000"/>
              </a:lnSpc>
            </a:pPr>
            <a:r>
              <a:rPr lang="en-US" sz="1800" dirty="0">
                <a:latin typeface="Calibri" charset="0"/>
              </a:rPr>
              <a:t>Open vocabulary task</a:t>
            </a:r>
          </a:p>
          <a:p>
            <a:pPr eaLnBrk="1" hangingPunct="1">
              <a:lnSpc>
                <a:spcPct val="90000"/>
              </a:lnSpc>
            </a:pPr>
            <a:r>
              <a:rPr lang="en-US" sz="2000" dirty="0">
                <a:latin typeface="Calibri" charset="0"/>
              </a:rPr>
              <a:t>Instead: create an unknown word token &lt;UNK&gt;</a:t>
            </a:r>
          </a:p>
          <a:p>
            <a:pPr lvl="1" eaLnBrk="1" hangingPunct="1">
              <a:lnSpc>
                <a:spcPct val="90000"/>
              </a:lnSpc>
            </a:pPr>
            <a:r>
              <a:rPr lang="en-US" sz="1800" dirty="0">
                <a:latin typeface="Calibri" charset="0"/>
              </a:rPr>
              <a:t>Training of &lt;UNK&gt; probabilities</a:t>
            </a:r>
          </a:p>
          <a:p>
            <a:pPr lvl="2" eaLnBrk="1" hangingPunct="1">
              <a:lnSpc>
                <a:spcPct val="90000"/>
              </a:lnSpc>
            </a:pPr>
            <a:r>
              <a:rPr lang="en-US" sz="1600" dirty="0">
                <a:latin typeface="Calibri" charset="0"/>
              </a:rPr>
              <a:t>Create a fixed lexicon L of size V</a:t>
            </a:r>
          </a:p>
          <a:p>
            <a:pPr lvl="2" eaLnBrk="1" hangingPunct="1">
              <a:lnSpc>
                <a:spcPct val="90000"/>
              </a:lnSpc>
            </a:pPr>
            <a:r>
              <a:rPr lang="en-US" sz="1600" dirty="0">
                <a:latin typeface="Calibri" charset="0"/>
              </a:rPr>
              <a:t>At text normalization phase, any training word not in L changed to  &lt;UNK&gt;</a:t>
            </a:r>
          </a:p>
          <a:p>
            <a:pPr lvl="2" eaLnBrk="1" hangingPunct="1">
              <a:lnSpc>
                <a:spcPct val="90000"/>
              </a:lnSpc>
            </a:pPr>
            <a:r>
              <a:rPr lang="en-US" sz="1600" dirty="0">
                <a:latin typeface="Calibri" charset="0"/>
              </a:rPr>
              <a:t>Now we train its probabilities like a normal word</a:t>
            </a:r>
          </a:p>
          <a:p>
            <a:pPr lvl="1" eaLnBrk="1" hangingPunct="1">
              <a:lnSpc>
                <a:spcPct val="90000"/>
              </a:lnSpc>
            </a:pPr>
            <a:r>
              <a:rPr lang="en-US" sz="1800" dirty="0">
                <a:latin typeface="Calibri" charset="0"/>
              </a:rPr>
              <a:t>At decoding time</a:t>
            </a:r>
          </a:p>
          <a:p>
            <a:pPr lvl="2" eaLnBrk="1" hangingPunct="1">
              <a:lnSpc>
                <a:spcPct val="90000"/>
              </a:lnSpc>
            </a:pPr>
            <a:r>
              <a:rPr lang="en-US" sz="1600" dirty="0">
                <a:latin typeface="Calibri" charset="0"/>
              </a:rPr>
              <a:t>If text input: Use UNK probabilities for any word not in training</a:t>
            </a:r>
          </a:p>
        </p:txBody>
      </p:sp>
    </p:spTree>
    <p:extLst>
      <p:ext uri="{BB962C8B-B14F-4D97-AF65-F5344CB8AC3E}">
        <p14:creationId xmlns:p14="http://schemas.microsoft.com/office/powerpoint/2010/main" val="1130994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a:t>Huge web-scale n-grams</a:t>
            </a:r>
            <a:endParaRPr lang="en-US" dirty="0"/>
          </a:p>
        </p:txBody>
      </p:sp>
      <p:sp>
        <p:nvSpPr>
          <p:cNvPr id="88066" name="Rectangle 3"/>
          <p:cNvSpPr>
            <a:spLocks noGrp="1" noChangeArrowheads="1"/>
          </p:cNvSpPr>
          <p:nvPr>
            <p:ph type="body" idx="1"/>
          </p:nvPr>
        </p:nvSpPr>
        <p:spPr>
          <a:xfrm>
            <a:off x="304800" y="1276350"/>
            <a:ext cx="8534400" cy="3333750"/>
          </a:xfrm>
        </p:spPr>
        <p:txBody>
          <a:bodyPr/>
          <a:lstStyle/>
          <a:p>
            <a:pPr>
              <a:lnSpc>
                <a:spcPct val="90000"/>
              </a:lnSpc>
            </a:pPr>
            <a:r>
              <a:rPr lang="en-US" dirty="0"/>
              <a:t>How to deal with, e.g., Google N-gram corpus</a:t>
            </a:r>
          </a:p>
          <a:p>
            <a:pPr>
              <a:lnSpc>
                <a:spcPct val="90000"/>
              </a:lnSpc>
            </a:pPr>
            <a:r>
              <a:rPr lang="en-US" dirty="0"/>
              <a:t>Pruning</a:t>
            </a:r>
          </a:p>
          <a:p>
            <a:pPr lvl="1">
              <a:lnSpc>
                <a:spcPct val="90000"/>
              </a:lnSpc>
            </a:pPr>
            <a:r>
              <a:rPr lang="en-US" dirty="0"/>
              <a:t>Only store N-grams with count &gt; threshold.</a:t>
            </a:r>
          </a:p>
          <a:p>
            <a:pPr lvl="2">
              <a:lnSpc>
                <a:spcPct val="90000"/>
              </a:lnSpc>
            </a:pPr>
            <a:r>
              <a:rPr lang="en-US" dirty="0"/>
              <a:t>Remove singletons of higher-order n-grams</a:t>
            </a:r>
          </a:p>
          <a:p>
            <a:pPr lvl="1">
              <a:lnSpc>
                <a:spcPct val="90000"/>
              </a:lnSpc>
            </a:pPr>
            <a:r>
              <a:rPr lang="en-US" dirty="0"/>
              <a:t>Entropy-based pruning</a:t>
            </a:r>
          </a:p>
          <a:p>
            <a:pPr>
              <a:lnSpc>
                <a:spcPct val="90000"/>
              </a:lnSpc>
            </a:pPr>
            <a:r>
              <a:rPr lang="en-US" dirty="0"/>
              <a:t>Efficiency</a:t>
            </a:r>
          </a:p>
          <a:p>
            <a:pPr lvl="1">
              <a:lnSpc>
                <a:spcPct val="90000"/>
              </a:lnSpc>
            </a:pPr>
            <a:r>
              <a:rPr lang="en-US" dirty="0"/>
              <a:t>Efficient data structures like tries</a:t>
            </a:r>
          </a:p>
          <a:p>
            <a:pPr lvl="1">
              <a:lnSpc>
                <a:spcPct val="90000"/>
              </a:lnSpc>
            </a:pPr>
            <a:r>
              <a:rPr lang="en-US" dirty="0"/>
              <a:t>Bloom filters: approximate language models</a:t>
            </a:r>
          </a:p>
          <a:p>
            <a:pPr lvl="1">
              <a:lnSpc>
                <a:spcPct val="90000"/>
              </a:lnSpc>
            </a:pPr>
            <a:r>
              <a:rPr lang="en-US" dirty="0"/>
              <a:t>Store words as indexes, not strings</a:t>
            </a:r>
          </a:p>
          <a:p>
            <a:pPr lvl="2">
              <a:lnSpc>
                <a:spcPct val="90000"/>
              </a:lnSpc>
            </a:pPr>
            <a:r>
              <a:rPr lang="en-US" dirty="0"/>
              <a:t>Use Huffman coding to fit large numbers of words into two bytes</a:t>
            </a:r>
          </a:p>
          <a:p>
            <a:pPr lvl="1">
              <a:lnSpc>
                <a:spcPct val="90000"/>
              </a:lnSpc>
            </a:pPr>
            <a:r>
              <a:rPr lang="en-US" dirty="0"/>
              <a:t>Quantize probabilities (4-8 bits instead of 8-byte float)</a:t>
            </a:r>
          </a:p>
          <a:p>
            <a:pPr lvl="1"/>
            <a:endParaRPr lang="en-US" dirty="0"/>
          </a:p>
        </p:txBody>
      </p:sp>
    </p:spTree>
    <p:extLst>
      <p:ext uri="{BB962C8B-B14F-4D97-AF65-F5344CB8AC3E}">
        <p14:creationId xmlns:p14="http://schemas.microsoft.com/office/powerpoint/2010/main" val="29209510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 for Web-scale N-grams</a:t>
            </a:r>
          </a:p>
        </p:txBody>
      </p:sp>
      <p:sp>
        <p:nvSpPr>
          <p:cNvPr id="3" name="Content Placeholder 2"/>
          <p:cNvSpPr>
            <a:spLocks noGrp="1"/>
          </p:cNvSpPr>
          <p:nvPr>
            <p:ph idx="1"/>
          </p:nvPr>
        </p:nvSpPr>
        <p:spPr/>
        <p:txBody>
          <a:bodyPr/>
          <a:lstStyle/>
          <a:p>
            <a:r>
              <a:rPr lang="en-US" sz="2800" dirty="0"/>
              <a:t>“Stupid </a:t>
            </a:r>
            <a:r>
              <a:rPr lang="en-US" sz="2800" dirty="0" err="1"/>
              <a:t>backoff</a:t>
            </a:r>
            <a:r>
              <a:rPr lang="en-US" sz="2800" dirty="0"/>
              <a:t>” (</a:t>
            </a:r>
            <a:r>
              <a:rPr lang="en-US" sz="2800" dirty="0" err="1"/>
              <a:t>Brants</a:t>
            </a:r>
            <a:r>
              <a:rPr lang="en-US" sz="2800" dirty="0"/>
              <a:t> </a:t>
            </a:r>
            <a:r>
              <a:rPr lang="en-US" sz="2800" i="1" dirty="0"/>
              <a:t>et al</a:t>
            </a:r>
            <a:r>
              <a:rPr lang="en-US" sz="2800" dirty="0"/>
              <a:t>. 2007)</a:t>
            </a:r>
          </a:p>
          <a:p>
            <a:r>
              <a:rPr lang="en-US" sz="2800" dirty="0"/>
              <a:t>No discounting, just use relative frequencies </a:t>
            </a:r>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72</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graphicFrame>
        <p:nvGraphicFramePr>
          <p:cNvPr id="5" name="Object 4"/>
          <p:cNvGraphicFramePr>
            <a:graphicFrameLocks noChangeAspect="1"/>
          </p:cNvGraphicFramePr>
          <p:nvPr/>
        </p:nvGraphicFramePr>
        <p:xfrm>
          <a:off x="1255713" y="2495550"/>
          <a:ext cx="5861050" cy="1524000"/>
        </p:xfrm>
        <a:graphic>
          <a:graphicData uri="http://schemas.openxmlformats.org/presentationml/2006/ole">
            <mc:AlternateContent xmlns:mc="http://schemas.openxmlformats.org/markup-compatibility/2006">
              <mc:Choice xmlns:v="urn:schemas-microsoft-com:vml" Requires="v">
                <p:oleObj spid="_x0000_s15368" name="Equation" r:id="rId3" imgW="3175000" imgH="825500" progId="Equation.3">
                  <p:embed/>
                </p:oleObj>
              </mc:Choice>
              <mc:Fallback>
                <p:oleObj name="Equation" r:id="rId3" imgW="3175000" imgH="825500" progId="Equation.3">
                  <p:embed/>
                  <p:pic>
                    <p:nvPicPr>
                      <p:cNvPr id="5" name="Object 4"/>
                      <p:cNvPicPr/>
                      <p:nvPr/>
                    </p:nvPicPr>
                    <p:blipFill>
                      <a:blip r:embed="rId4"/>
                      <a:stretch>
                        <a:fillRect/>
                      </a:stretch>
                    </p:blipFill>
                    <p:spPr>
                      <a:xfrm>
                        <a:off x="1255713" y="24955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535113" y="4171950"/>
          <a:ext cx="2106612" cy="742950"/>
        </p:xfrm>
        <a:graphic>
          <a:graphicData uri="http://schemas.openxmlformats.org/presentationml/2006/ole">
            <mc:AlternateContent xmlns:mc="http://schemas.openxmlformats.org/markup-compatibility/2006">
              <mc:Choice xmlns:v="urn:schemas-microsoft-com:vml" Requires="v">
                <p:oleObj spid="_x0000_s15369" name="Equation" r:id="rId5" imgW="1117600" imgH="393700" progId="Equation.3">
                  <p:embed/>
                </p:oleObj>
              </mc:Choice>
              <mc:Fallback>
                <p:oleObj name="Equation" r:id="rId5" imgW="1117600" imgH="393700" progId="Equation.3">
                  <p:embed/>
                  <p:pic>
                    <p:nvPicPr>
                      <p:cNvPr id="6" name="Object 5"/>
                      <p:cNvPicPr/>
                      <p:nvPr/>
                    </p:nvPicPr>
                    <p:blipFill>
                      <a:blip r:embed="rId6"/>
                      <a:stretch>
                        <a:fillRect/>
                      </a:stretch>
                    </p:blipFill>
                    <p:spPr>
                      <a:xfrm>
                        <a:off x="1535113" y="4171950"/>
                        <a:ext cx="2106612" cy="742950"/>
                      </a:xfrm>
                      <a:prstGeom prst="rect">
                        <a:avLst/>
                      </a:prstGeom>
                    </p:spPr>
                  </p:pic>
                </p:oleObj>
              </mc:Fallback>
            </mc:AlternateContent>
          </a:graphicData>
        </a:graphic>
      </p:graphicFrame>
    </p:spTree>
    <p:extLst>
      <p:ext uri="{BB962C8B-B14F-4D97-AF65-F5344CB8AC3E}">
        <p14:creationId xmlns:p14="http://schemas.microsoft.com/office/powerpoint/2010/main" val="3285293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Smoothing Summary</a:t>
            </a:r>
          </a:p>
        </p:txBody>
      </p:sp>
      <p:sp>
        <p:nvSpPr>
          <p:cNvPr id="3" name="Content Placeholder 2"/>
          <p:cNvSpPr>
            <a:spLocks noGrp="1"/>
          </p:cNvSpPr>
          <p:nvPr>
            <p:ph idx="1"/>
          </p:nvPr>
        </p:nvSpPr>
        <p:spPr/>
        <p:txBody>
          <a:bodyPr/>
          <a:lstStyle/>
          <a:p>
            <a:r>
              <a:rPr lang="en-US" sz="2800" dirty="0"/>
              <a:t>Add-1 smoothing:</a:t>
            </a:r>
          </a:p>
          <a:p>
            <a:pPr lvl="1"/>
            <a:r>
              <a:rPr lang="en-US" sz="2400" dirty="0"/>
              <a:t>OK for text categorization, not for language modeling</a:t>
            </a:r>
          </a:p>
          <a:p>
            <a:r>
              <a:rPr lang="en-US" sz="2800" dirty="0"/>
              <a:t>The most commonly used method:</a:t>
            </a:r>
          </a:p>
          <a:p>
            <a:pPr lvl="1"/>
            <a:r>
              <a:rPr lang="en-US" sz="2400" dirty="0"/>
              <a:t>Extended Interpolated </a:t>
            </a:r>
            <a:r>
              <a:rPr lang="en-US" sz="2400" dirty="0" err="1"/>
              <a:t>Kneser</a:t>
            </a:r>
            <a:r>
              <a:rPr lang="en-US" sz="2400" dirty="0"/>
              <a:t>-Ney</a:t>
            </a:r>
          </a:p>
          <a:p>
            <a:r>
              <a:rPr lang="en-US" sz="2800" dirty="0"/>
              <a:t>For very large N-grams like the Web:</a:t>
            </a:r>
          </a:p>
          <a:p>
            <a:pPr lvl="1"/>
            <a:r>
              <a:rPr lang="en-US" sz="2400" dirty="0"/>
              <a:t>Stupid </a:t>
            </a:r>
            <a:r>
              <a:rPr lang="en-US" sz="2400" dirty="0" err="1"/>
              <a:t>backoff</a:t>
            </a:r>
            <a:endParaRPr lang="en-US" sz="2400" dirty="0"/>
          </a:p>
          <a:p>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l" defTabSz="914400" rtl="0" eaLnBrk="1" fontAlgn="base" latinLnBrk="0" hangingPunct="1">
                <a:lnSpc>
                  <a:spcPct val="100000"/>
                </a:lnSpc>
                <a:spcBef>
                  <a:spcPct val="0"/>
                </a:spcBef>
                <a:spcAft>
                  <a:spcPct val="0"/>
                </a:spcAft>
                <a:buClrTx/>
                <a:buSzTx/>
                <a:buFontTx/>
                <a:buNone/>
                <a:tabLst/>
                <a:defRPr/>
              </a:pPr>
              <a:t>73</a:t>
            </a:fld>
            <a:endParaRPr kumimoji="0" lang="en-US" sz="1400" b="0" i="0" u="none" strike="noStrike" kern="1200" cap="none" spc="0" normalizeH="0" baseline="0" noProof="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108948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Advanced Language Modeling</a:t>
            </a:r>
          </a:p>
        </p:txBody>
      </p:sp>
      <p:sp>
        <p:nvSpPr>
          <p:cNvPr id="88066" name="Rectangle 3"/>
          <p:cNvSpPr>
            <a:spLocks noGrp="1" noChangeArrowheads="1"/>
          </p:cNvSpPr>
          <p:nvPr>
            <p:ph type="body" idx="1"/>
          </p:nvPr>
        </p:nvSpPr>
        <p:spPr>
          <a:xfrm>
            <a:off x="304800" y="1352550"/>
            <a:ext cx="7391400" cy="3505200"/>
          </a:xfrm>
        </p:spPr>
        <p:txBody>
          <a:bodyPr/>
          <a:lstStyle/>
          <a:p>
            <a:r>
              <a:rPr lang="en-US" dirty="0">
                <a:ea typeface="ＭＳ Ｐゴシック" charset="0"/>
                <a:cs typeface="Calibri"/>
              </a:rPr>
              <a:t>Discriminative models:</a:t>
            </a:r>
          </a:p>
          <a:p>
            <a:pPr lvl="1"/>
            <a:r>
              <a:rPr lang="en-US" dirty="0">
                <a:ea typeface="ＭＳ Ｐゴシック" charset="0"/>
                <a:cs typeface="Calibri"/>
              </a:rPr>
              <a:t> choose n-gram weights to improve a task, not to fit the  training set</a:t>
            </a:r>
          </a:p>
          <a:p>
            <a:r>
              <a:rPr lang="en-US" dirty="0">
                <a:ea typeface="ＭＳ Ｐゴシック" charset="0"/>
                <a:cs typeface="Calibri"/>
              </a:rPr>
              <a:t>Parsing-based models</a:t>
            </a:r>
            <a:endParaRPr lang="en-US" dirty="0">
              <a:latin typeface="Calibri"/>
              <a:ea typeface="ＭＳ Ｐゴシック" charset="0"/>
              <a:cs typeface="Calibri"/>
            </a:endParaRPr>
          </a:p>
          <a:p>
            <a:pPr eaLnBrk="1" hangingPunct="1"/>
            <a:r>
              <a:rPr lang="en-US" dirty="0">
                <a:latin typeface="Calibri"/>
                <a:ea typeface="ＭＳ Ｐゴシック" charset="0"/>
                <a:cs typeface="Calibri"/>
              </a:rPr>
              <a:t>Caching Models</a:t>
            </a:r>
          </a:p>
          <a:p>
            <a:pPr lvl="1" eaLnBrk="1" hangingPunct="1"/>
            <a:r>
              <a:rPr lang="en-US" dirty="0">
                <a:latin typeface="Calibri"/>
                <a:ea typeface="ＭＳ Ｐゴシック" charset="0"/>
                <a:cs typeface="Calibri"/>
              </a:rPr>
              <a:t>Recently used words are more likely to appear</a:t>
            </a:r>
          </a:p>
          <a:p>
            <a:pPr lvl="1" eaLnBrk="1" hangingPunct="1"/>
            <a:endParaRPr lang="en-US" dirty="0">
              <a:latin typeface="Calibri"/>
              <a:ea typeface="ＭＳ Ｐゴシック" charset="0"/>
              <a:cs typeface="Calibri"/>
            </a:endParaRPr>
          </a:p>
          <a:p>
            <a:pPr marL="457200" lvl="1" indent="0" eaLnBrk="1" hangingPunct="1">
              <a:buNone/>
            </a:pPr>
            <a:endParaRPr lang="en-US" dirty="0">
              <a:latin typeface="Calibri"/>
              <a:ea typeface="ＭＳ Ｐゴシック" charset="0"/>
              <a:cs typeface="Calibri"/>
            </a:endParaRPr>
          </a:p>
          <a:p>
            <a:pPr lvl="1" eaLnBrk="1" hangingPunct="1"/>
            <a:r>
              <a:rPr lang="en-US" dirty="0">
                <a:latin typeface="Calibri"/>
                <a:ea typeface="ＭＳ Ｐゴシック" charset="0"/>
                <a:cs typeface="Calibri"/>
              </a:rPr>
              <a:t>These perform very poorly for speech recognition (why?)</a:t>
            </a:r>
            <a:endParaRPr lang="en-US" sz="2400" dirty="0">
              <a:latin typeface="Calibri"/>
              <a:ea typeface="ＭＳ Ｐゴシック" charset="0"/>
              <a:cs typeface="Calibri"/>
            </a:endParaRPr>
          </a:p>
          <a:p>
            <a:pPr marL="0" indent="0" eaLnBrk="1" hangingPunct="1">
              <a:buNone/>
            </a:pPr>
            <a:endParaRPr lang="en-US" sz="1800" dirty="0">
              <a:latin typeface="Calibri"/>
              <a:ea typeface="ＭＳ Ｐゴシック" charset="0"/>
              <a:cs typeface="Calibri"/>
            </a:endParaRPr>
          </a:p>
        </p:txBody>
      </p:sp>
      <p:graphicFrame>
        <p:nvGraphicFramePr>
          <p:cNvPr id="88067" name="Object 2"/>
          <p:cNvGraphicFramePr>
            <a:graphicFrameLocks noChangeAspect="1"/>
          </p:cNvGraphicFramePr>
          <p:nvPr/>
        </p:nvGraphicFramePr>
        <p:xfrm>
          <a:off x="1676400" y="3783169"/>
          <a:ext cx="5245100" cy="617381"/>
        </p:xfrm>
        <a:graphic>
          <a:graphicData uri="http://schemas.openxmlformats.org/presentationml/2006/ole">
            <mc:AlternateContent xmlns:mc="http://schemas.openxmlformats.org/markup-compatibility/2006">
              <mc:Choice xmlns:v="urn:schemas-microsoft-com:vml" Requires="v">
                <p:oleObj spid="_x0000_s16389" name="Equation" r:id="rId4" imgW="3670300" imgH="431800" progId="Equation.3">
                  <p:embed/>
                </p:oleObj>
              </mc:Choice>
              <mc:Fallback>
                <p:oleObj name="Equation" r:id="rId4" imgW="3670300" imgH="431800" progId="Equation.3">
                  <p:embed/>
                  <p:pic>
                    <p:nvPicPr>
                      <p:cNvPr id="88067" name="Object 2"/>
                      <p:cNvPicPr>
                        <a:picLocks noChangeAspect="1" noChangeArrowheads="1"/>
                      </p:cNvPicPr>
                      <p:nvPr/>
                    </p:nvPicPr>
                    <p:blipFill>
                      <a:blip r:embed="rId5"/>
                      <a:srcRect/>
                      <a:stretch>
                        <a:fillRect/>
                      </a:stretch>
                    </p:blipFill>
                    <p:spPr bwMode="auto">
                      <a:xfrm>
                        <a:off x="1676400" y="3783169"/>
                        <a:ext cx="5245100" cy="61738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852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75</a:t>
            </a:fld>
            <a:endParaRPr lang="en-US"/>
          </a:p>
        </p:txBody>
      </p:sp>
    </p:spTree>
    <p:extLst>
      <p:ext uri="{BB962C8B-B14F-4D97-AF65-F5344CB8AC3E}">
        <p14:creationId xmlns:p14="http://schemas.microsoft.com/office/powerpoint/2010/main" val="85103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3600" dirty="0"/>
              <a:t>The Chain Rule applied to compute joint probability of words in sentence</a:t>
            </a:r>
          </a:p>
        </p:txBody>
      </p:sp>
      <p:sp>
        <p:nvSpPr>
          <p:cNvPr id="69635" name="Rectangle 3"/>
          <p:cNvSpPr>
            <a:spLocks noGrp="1" noChangeArrowheads="1"/>
          </p:cNvSpPr>
          <p:nvPr>
            <p:ph idx="1"/>
          </p:nvPr>
        </p:nvSpPr>
        <p:spPr/>
        <p:txBody>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2800" dirty="0">
              <a:latin typeface="Calibri" charset="0"/>
            </a:endParaRPr>
          </a:p>
          <a:p>
            <a:pPr eaLnBrk="1" hangingPunct="1">
              <a:buNone/>
            </a:pPr>
            <a:endParaRPr lang="en-US" sz="2800" dirty="0">
              <a:latin typeface="Calibri" charset="0"/>
            </a:endParaRPr>
          </a:p>
          <a:p>
            <a:pPr eaLnBrk="1" hangingPunct="1">
              <a:buNone/>
            </a:pPr>
            <a:r>
              <a:rPr lang="en-US" sz="2800" dirty="0">
                <a:latin typeface="Calibri" charset="0"/>
              </a:rPr>
              <a:t>P(“its water is so transparent”) =</a:t>
            </a:r>
          </a:p>
          <a:p>
            <a:pPr eaLnBrk="1" hangingPunct="1">
              <a:buFont typeface="Times" charset="0"/>
              <a:buNone/>
            </a:pPr>
            <a:r>
              <a:rPr lang="en-US" dirty="0">
                <a:latin typeface="Calibri" charset="0"/>
              </a:rPr>
              <a:t>	</a:t>
            </a:r>
            <a:r>
              <a:rPr lang="en-US" sz="2800" dirty="0">
                <a:solidFill>
                  <a:srgbClr val="404040"/>
                </a:solidFill>
                <a:latin typeface="Calibri" charset="0"/>
              </a:rPr>
              <a:t>P(its) × P(</a:t>
            </a:r>
            <a:r>
              <a:rPr lang="en-US" sz="2800" dirty="0" err="1">
                <a:solidFill>
                  <a:srgbClr val="404040"/>
                </a:solidFill>
                <a:latin typeface="Calibri" charset="0"/>
              </a:rPr>
              <a:t>water|its</a:t>
            </a:r>
            <a:r>
              <a:rPr lang="en-US" sz="2800" dirty="0">
                <a:solidFill>
                  <a:srgbClr val="404040"/>
                </a:solidFill>
                <a:latin typeface="Calibri" charset="0"/>
              </a:rPr>
              <a:t>) ×  P(</a:t>
            </a:r>
            <a:r>
              <a:rPr lang="en-US" sz="2800" dirty="0" err="1">
                <a:solidFill>
                  <a:srgbClr val="404040"/>
                </a:solidFill>
                <a:latin typeface="Calibri" charset="0"/>
              </a:rPr>
              <a:t>is|its</a:t>
            </a:r>
            <a:r>
              <a:rPr lang="en-US" sz="2800" dirty="0">
                <a:solidFill>
                  <a:srgbClr val="404040"/>
                </a:solidFill>
                <a:latin typeface="Calibri" charset="0"/>
              </a:rPr>
              <a:t> water) </a:t>
            </a:r>
          </a:p>
          <a:p>
            <a:pPr eaLnBrk="1" hangingPunct="1">
              <a:buFont typeface="Times" charset="0"/>
              <a:buNone/>
            </a:pPr>
            <a:r>
              <a:rPr lang="en-US" sz="2800" dirty="0">
                <a:solidFill>
                  <a:srgbClr val="404040"/>
                </a:solidFill>
                <a:latin typeface="Calibri" charset="0"/>
              </a:rPr>
              <a:t>         ×  P(</a:t>
            </a:r>
            <a:r>
              <a:rPr lang="en-US" sz="2800" dirty="0" err="1">
                <a:solidFill>
                  <a:srgbClr val="404040"/>
                </a:solidFill>
                <a:latin typeface="Calibri" charset="0"/>
              </a:rPr>
              <a:t>so|its</a:t>
            </a:r>
            <a:r>
              <a:rPr lang="en-US" sz="2800" dirty="0">
                <a:solidFill>
                  <a:srgbClr val="404040"/>
                </a:solidFill>
                <a:latin typeface="Calibri" charset="0"/>
              </a:rPr>
              <a:t> water is) ×  P(</a:t>
            </a:r>
            <a:r>
              <a:rPr lang="en-US" sz="2800" dirty="0" err="1">
                <a:solidFill>
                  <a:srgbClr val="404040"/>
                </a:solidFill>
                <a:latin typeface="Calibri" charset="0"/>
              </a:rPr>
              <a:t>transparent|its</a:t>
            </a:r>
            <a:r>
              <a:rPr lang="en-US" sz="2800" dirty="0">
                <a:solidFill>
                  <a:srgbClr val="404040"/>
                </a:solidFill>
                <a:latin typeface="Calibri" charset="0"/>
              </a:rPr>
              <a:t> water is so)</a:t>
            </a:r>
          </a:p>
        </p:txBody>
      </p:sp>
      <p:graphicFrame>
        <p:nvGraphicFramePr>
          <p:cNvPr id="5" name="Object 2"/>
          <p:cNvGraphicFramePr>
            <a:graphicFrameLocks noChangeAspect="1"/>
          </p:cNvGraphicFramePr>
          <p:nvPr>
            <p:extLst>
              <p:ext uri="{D42A27DB-BD31-4B8C-83A1-F6EECF244321}">
                <p14:modId xmlns:p14="http://schemas.microsoft.com/office/powerpoint/2010/main" val="3512670670"/>
              </p:ext>
            </p:extLst>
          </p:nvPr>
        </p:nvGraphicFramePr>
        <p:xfrm>
          <a:off x="1330325" y="1827213"/>
          <a:ext cx="6483350" cy="944562"/>
        </p:xfrm>
        <a:graphic>
          <a:graphicData uri="http://schemas.openxmlformats.org/presentationml/2006/ole">
            <mc:AlternateContent xmlns:mc="http://schemas.openxmlformats.org/markup-compatibility/2006">
              <mc:Choice xmlns:v="urn:schemas-microsoft-com:vml" Requires="v">
                <p:oleObj spid="_x0000_s1029" name="方程式" r:id="rId4" imgW="2361960" imgH="342720" progId="Equation.3">
                  <p:embed/>
                </p:oleObj>
              </mc:Choice>
              <mc:Fallback>
                <p:oleObj name="方程式" r:id="rId4" imgW="2361960" imgH="342720" progId="Equation.3">
                  <p:embed/>
                  <p:pic>
                    <p:nvPicPr>
                      <p:cNvPr id="5" name="Object 2"/>
                      <p:cNvPicPr>
                        <a:picLocks noChangeAspect="1" noChangeArrowheads="1"/>
                      </p:cNvPicPr>
                      <p:nvPr/>
                    </p:nvPicPr>
                    <p:blipFill>
                      <a:blip r:embed="rId5"/>
                      <a:srcRect/>
                      <a:stretch>
                        <a:fillRect/>
                      </a:stretch>
                    </p:blipFill>
                    <p:spPr bwMode="auto">
                      <a:xfrm>
                        <a:off x="1330325" y="1827213"/>
                        <a:ext cx="6483350" cy="9445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0962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sz="2400" dirty="0">
                <a:latin typeface="Calibri" charset="0"/>
              </a:rPr>
              <a:t>No!  Too many possible sentences!</a:t>
            </a:r>
          </a:p>
          <a:p>
            <a:pPr eaLnBrk="1" hangingPunct="1"/>
            <a:r>
              <a:rPr lang="en-US" sz="2400" dirty="0">
                <a:latin typeface="Calibri" charset="0"/>
              </a:rPr>
              <a:t>We’ll never see enough data for estimating these</a:t>
            </a:r>
          </a:p>
          <a:p>
            <a:pPr eaLnBrk="1" hangingPunct="1"/>
            <a:endParaRPr lang="en-US" dirty="0">
              <a:latin typeface="Calibri" charset="0"/>
            </a:endParaRPr>
          </a:p>
          <a:p>
            <a:pPr lvl="1" eaLnBrk="1" hangingPunct="1"/>
            <a:endParaRPr lang="en-US" dirty="0">
              <a:latin typeface="Calibri" charset="0"/>
            </a:endParaRPr>
          </a:p>
        </p:txBody>
      </p:sp>
      <p:graphicFrame>
        <p:nvGraphicFramePr>
          <p:cNvPr id="5" name="Object 2"/>
          <p:cNvGraphicFramePr>
            <a:graphicFrameLocks noChangeAspect="1"/>
          </p:cNvGraphicFramePr>
          <p:nvPr/>
        </p:nvGraphicFramePr>
        <p:xfrm>
          <a:off x="762001" y="2209800"/>
          <a:ext cx="6019800" cy="1994447"/>
        </p:xfrm>
        <a:graphic>
          <a:graphicData uri="http://schemas.openxmlformats.org/presentationml/2006/ole">
            <mc:AlternateContent xmlns:mc="http://schemas.openxmlformats.org/markup-compatibility/2006">
              <mc:Choice xmlns:v="urn:schemas-microsoft-com:vml" Requires="v">
                <p:oleObj spid="_x0000_s2053" name="Equation" r:id="rId4" imgW="2578100" imgH="850900" progId="Equation.3">
                  <p:embed/>
                </p:oleObj>
              </mc:Choice>
              <mc:Fallback>
                <p:oleObj name="Equation" r:id="rId4" imgW="2578100" imgH="85090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1" y="2209800"/>
                        <a:ext cx="6019800" cy="1994447"/>
                      </a:xfrm>
                      <a:prstGeom prst="rect">
                        <a:avLst/>
                      </a:prstGeom>
                      <a:noFill/>
                      <a:effectLst/>
                    </p:spPr>
                  </p:pic>
                </p:oleObj>
              </mc:Fallback>
            </mc:AlternateContent>
          </a:graphicData>
        </a:graphic>
      </p:graphicFrame>
    </p:spTree>
    <p:extLst>
      <p:ext uri="{BB962C8B-B14F-4D97-AF65-F5344CB8AC3E}">
        <p14:creationId xmlns:p14="http://schemas.microsoft.com/office/powerpoint/2010/main" val="221114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22318</TotalTime>
  <Words>5541</Words>
  <Application>Microsoft Office PowerPoint</Application>
  <PresentationFormat>如螢幕大小 (16:9)</PresentationFormat>
  <Paragraphs>660</Paragraphs>
  <Slides>75</Slides>
  <Notes>67</Notes>
  <HiddenSlides>0</HiddenSlides>
  <MMClips>0</MMClips>
  <ScaleCrop>false</ScaleCrop>
  <HeadingPairs>
    <vt:vector size="8" baseType="variant">
      <vt:variant>
        <vt:lpstr>使用字型</vt:lpstr>
      </vt:variant>
      <vt:variant>
        <vt:i4>15</vt:i4>
      </vt:variant>
      <vt:variant>
        <vt:lpstr>佈景主題</vt:lpstr>
      </vt:variant>
      <vt:variant>
        <vt:i4>2</vt:i4>
      </vt:variant>
      <vt:variant>
        <vt:lpstr>內嵌 OLE 伺服程式</vt:lpstr>
      </vt:variant>
      <vt:variant>
        <vt:i4>2</vt:i4>
      </vt:variant>
      <vt:variant>
        <vt:lpstr>投影片標題</vt:lpstr>
      </vt:variant>
      <vt:variant>
        <vt:i4>75</vt:i4>
      </vt:variant>
    </vt:vector>
  </HeadingPairs>
  <TitlesOfParts>
    <vt:vector size="94" baseType="lpstr">
      <vt:lpstr>Calibri (Headings)</vt:lpstr>
      <vt:lpstr>Courier</vt:lpstr>
      <vt:lpstr>ＭＳ Ｐゴシック</vt:lpstr>
      <vt:lpstr>NimbusRomNo9L</vt:lpstr>
      <vt:lpstr>新細明體</vt:lpstr>
      <vt:lpstr>Arial</vt:lpstr>
      <vt:lpstr>Calibri</vt:lpstr>
      <vt:lpstr>Calibri Light</vt:lpstr>
      <vt:lpstr>Lucida Sans</vt:lpstr>
      <vt:lpstr>Symbol</vt:lpstr>
      <vt:lpstr>Tahoma</vt:lpstr>
      <vt:lpstr>Times</vt:lpstr>
      <vt:lpstr>Times New Roman</vt:lpstr>
      <vt:lpstr>Verdana</vt:lpstr>
      <vt:lpstr>Wingdings</vt:lpstr>
      <vt:lpstr>Retrospect</vt:lpstr>
      <vt:lpstr>NLP-jurafsky</vt:lpstr>
      <vt:lpstr>Microsoft 方程式編輯器 3.0</vt:lpstr>
      <vt:lpstr>Equation</vt:lpstr>
      <vt:lpstr> Language Modeling</vt:lpstr>
      <vt:lpstr>Reference</vt:lpstr>
      <vt:lpstr>Outline</vt:lpstr>
      <vt:lpstr>Probabilistic Language Models</vt:lpstr>
      <vt:lpstr>Probabilistic Language Modeling</vt:lpstr>
      <vt:lpstr>How to compute P(W)</vt:lpstr>
      <vt:lpstr>Reminder: The Chain Rule</vt:lpstr>
      <vt:lpstr>The Chain Rule applied to compute joint probability of words in sentence</vt:lpstr>
      <vt:lpstr>How to estimate these probabilities</vt:lpstr>
      <vt:lpstr>Markov Assumption</vt:lpstr>
      <vt:lpstr>Markov Assumption</vt:lpstr>
      <vt:lpstr>Simplest case: Unigram model</vt:lpstr>
      <vt:lpstr>Bigram model</vt:lpstr>
      <vt:lpstr>N-gram models</vt:lpstr>
      <vt:lpstr> Language Modeling</vt:lpstr>
      <vt:lpstr>Estimating bigram probabilities</vt:lpstr>
      <vt:lpstr>An example</vt:lpstr>
      <vt:lpstr>More examples:  Berkeley Restaurant Project sentences</vt:lpstr>
      <vt:lpstr>Raw bigram counts</vt:lpstr>
      <vt:lpstr>Raw bigram probabilities</vt:lpstr>
      <vt:lpstr>Bigram estimates of sentence probabilities</vt:lpstr>
      <vt:lpstr>What kinds of knowledge?</vt:lpstr>
      <vt:lpstr>Practical Issues</vt:lpstr>
      <vt:lpstr>Language Modeling Toolkits</vt:lpstr>
      <vt:lpstr>Google N-Gram Release, August 2006</vt:lpstr>
      <vt:lpstr>Google N-Gram Release</vt:lpstr>
      <vt:lpstr>Google Book N-grams</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Windows 使用者</cp:lastModifiedBy>
  <cp:revision>195</cp:revision>
  <cp:lastPrinted>2024-01-22T06:52:09Z</cp:lastPrinted>
  <dcterms:created xsi:type="dcterms:W3CDTF">2010-04-19T15:31:24Z</dcterms:created>
  <dcterms:modified xsi:type="dcterms:W3CDTF">2024-03-11T05:09:26Z</dcterms:modified>
</cp:coreProperties>
</file>